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7" r:id="rId1"/>
  </p:sldMasterIdLst>
  <p:notesMasterIdLst>
    <p:notesMasterId r:id="rId25"/>
  </p:notesMasterIdLst>
  <p:sldIdLst>
    <p:sldId id="256" r:id="rId2"/>
    <p:sldId id="289" r:id="rId3"/>
    <p:sldId id="267" r:id="rId4"/>
    <p:sldId id="270" r:id="rId5"/>
    <p:sldId id="271" r:id="rId6"/>
    <p:sldId id="290" r:id="rId7"/>
    <p:sldId id="257" r:id="rId8"/>
    <p:sldId id="272" r:id="rId9"/>
    <p:sldId id="280" r:id="rId10"/>
    <p:sldId id="281" r:id="rId11"/>
    <p:sldId id="287" r:id="rId12"/>
    <p:sldId id="288" r:id="rId13"/>
    <p:sldId id="273" r:id="rId14"/>
    <p:sldId id="274" r:id="rId15"/>
    <p:sldId id="285" r:id="rId16"/>
    <p:sldId id="275" r:id="rId17"/>
    <p:sldId id="282" r:id="rId18"/>
    <p:sldId id="276" r:id="rId19"/>
    <p:sldId id="277" r:id="rId20"/>
    <p:sldId id="278" r:id="rId21"/>
    <p:sldId id="258" r:id="rId22"/>
    <p:sldId id="283" r:id="rId23"/>
    <p:sldId id="26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24"/>
    <a:srgbClr val="ABB5C9"/>
    <a:srgbClr val="F1E6E2"/>
    <a:srgbClr val="BEACA8"/>
    <a:srgbClr val="C0BEC6"/>
    <a:srgbClr val="A29FAA"/>
    <a:srgbClr val="98A3BA"/>
    <a:srgbClr val="987B75"/>
    <a:srgbClr val="4B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5B8CFA-99C1-5E40-06AE-F75124FEDBF7}" v="2929" dt="2024-03-12T03:19:00.549"/>
    <p1510:client id="{6A258AA4-89E7-6DBB-53B1-80FFF73E5C41}" v="3421" dt="2024-03-12T05:21:50.278"/>
    <p1510:client id="{6ABCE00A-84AD-5745-E6DA-655AACBEA272}" v="2364" dt="2024-03-13T00:43:54.659"/>
  </p1510:revLst>
</p1510:revInfo>
</file>

<file path=ppt/tableStyles.xml><?xml version="1.0" encoding="utf-8"?>
<a:tblStyleLst xmlns:a="http://schemas.openxmlformats.org/drawingml/2006/main" def="{5C22544A-7EE6-4342-B048-85BDC9FD1C3A}">
  <a:tblStyle styleId="{E5E4F110-FE17-497D-A7CB-8A0A260507F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BDE9C8-D8A1-4EED-9B3D-480578A61693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0F2EE"/>
          </a:solidFill>
        </a:fill>
      </a:tcStyle>
    </a:wholeTbl>
    <a:band1H>
      <a:tcTxStyle/>
      <a:tcStyle>
        <a:tcBdr/>
        <a:fill>
          <a:solidFill>
            <a:srgbClr val="E0E5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5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B59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B59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rgbClr val="A5B59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rgbClr val="A5B59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00"/>
  </p:normalViewPr>
  <p:slideViewPr>
    <p:cSldViewPr snapToGrid="0">
      <p:cViewPr>
        <p:scale>
          <a:sx n="75" d="100"/>
          <a:sy n="75" d="100"/>
        </p:scale>
        <p:origin x="1694" y="634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292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70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1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9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54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82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13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892d31fc8_0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892d31fc8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73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8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8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57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10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8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0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892d31fc8_0_1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892d31fc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59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7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892d31fc8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892d31fc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2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" userDrawn="1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0" userDrawn="1">
  <p:cSld name="SECTION_TITLE_AND_DESCRIPTION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2" userDrawn="1">
  <p:cSld name="SECTION_TITLE_AND_DESCRIPTION_1_1">
    <p:bg>
      <p:bgPr>
        <a:solidFill>
          <a:schemeClr val="accent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4" userDrawn="1">
  <p:cSld name="SECTION_TITLE_AND_DESCRIPTION_1_1_1">
    <p:bg>
      <p:bgPr>
        <a:solidFill>
          <a:schemeClr val="accent3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5" userDrawn="1">
  <p:cSld name="SECTION_TITLE_AND_DESCRIPTION_1_1_1_1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/>
          <p:nvPr/>
        </p:nvSpPr>
        <p:spPr>
          <a:xfrm>
            <a:off x="-393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17"/>
          <p:cNvGrpSpPr/>
          <p:nvPr/>
        </p:nvGrpSpPr>
        <p:grpSpPr>
          <a:xfrm>
            <a:off x="4040212" y="4600313"/>
            <a:ext cx="797288" cy="855708"/>
            <a:chOff x="-78286" y="28621"/>
            <a:chExt cx="2298565" cy="2439002"/>
          </a:xfrm>
        </p:grpSpPr>
        <p:sp>
          <p:nvSpPr>
            <p:cNvPr id="374" name="Google Shape;374;p17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7" userDrawn="1">
  <p:cSld name="BIG_NUMBER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18" type="blank">
  <p:cSld name="BLANK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2" userDrawn="1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3" userDrawn="1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5"/>
          <p:cNvSpPr/>
          <p:nvPr userDrawn="1"/>
        </p:nvSpPr>
        <p:spPr>
          <a:xfrm rot="5400000">
            <a:off x="209748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1;p5"/>
          <p:cNvSpPr/>
          <p:nvPr userDrawn="1"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;p4"/>
          <p:cNvSpPr/>
          <p:nvPr userDrawn="1"/>
        </p:nvSpPr>
        <p:spPr>
          <a:xfrm>
            <a:off x="494200" y="371175"/>
            <a:ext cx="8123700" cy="4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5" userDrawn="1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6" userDrawn="1">
  <p:cSld name="ONE_COLUM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7" userDrawn="1">
  <p:cSld name="MAIN_POINT">
    <p:bg>
      <p:bgPr>
        <a:solidFill>
          <a:schemeClr val="accent3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8" userDrawn="1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0_Colby_Template_SlidesMania_9" userDrawn="1">
  <p:cSld name="SECTION_TITLE_AND_DESCRIPTION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1"/>
          <p:cNvGrpSpPr/>
          <p:nvPr/>
        </p:nvGrpSpPr>
        <p:grpSpPr>
          <a:xfrm>
            <a:off x="4486643" y="4663217"/>
            <a:ext cx="594643" cy="638214"/>
            <a:chOff x="-78286" y="28621"/>
            <a:chExt cx="2298565" cy="2439002"/>
          </a:xfrm>
        </p:grpSpPr>
        <p:sp>
          <p:nvSpPr>
            <p:cNvPr id="192" name="Google Shape;192;p11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3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2"/>
          <p:cNvSpPr/>
          <p:nvPr/>
        </p:nvSpPr>
        <p:spPr>
          <a:xfrm rot="5400000">
            <a:off x="212063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;p2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;p2"/>
          <p:cNvSpPr/>
          <p:nvPr/>
        </p:nvSpPr>
        <p:spPr>
          <a:xfrm>
            <a:off x="1929929" y="942582"/>
            <a:ext cx="5445000" cy="331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4;p2"/>
          <p:cNvGrpSpPr/>
          <p:nvPr/>
        </p:nvGrpSpPr>
        <p:grpSpPr>
          <a:xfrm>
            <a:off x="237099" y="156606"/>
            <a:ext cx="732316" cy="785976"/>
            <a:chOff x="-78286" y="28621"/>
            <a:chExt cx="2298565" cy="2439002"/>
          </a:xfrm>
        </p:grpSpPr>
        <p:sp>
          <p:nvSpPr>
            <p:cNvPr id="7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21"/>
          <p:cNvSpPr txBox="1">
            <a:spLocks noGrp="1"/>
          </p:cNvSpPr>
          <p:nvPr>
            <p:ph type="ctrTitle" idx="4294967295"/>
          </p:nvPr>
        </p:nvSpPr>
        <p:spPr>
          <a:xfrm>
            <a:off x="2285429" y="1914756"/>
            <a:ext cx="4734000" cy="1046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IOT_PROJECT</a:t>
            </a:r>
            <a:br>
              <a:rPr lang="ko-KR" altLang="en-US" sz="2800" dirty="0">
                <a:latin typeface="충북대70주년체 Bold" panose="020B0000000000000000" pitchFamily="50" charset="-127"/>
                <a:ea typeface="충북대70주년체 Bold"/>
              </a:rPr>
            </a:b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스마트 우편함 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28" name="Google Shape;621;p21"/>
          <p:cNvSpPr txBox="1">
            <a:spLocks/>
          </p:cNvSpPr>
          <p:nvPr/>
        </p:nvSpPr>
        <p:spPr>
          <a:xfrm>
            <a:off x="4688573" y="3669769"/>
            <a:ext cx="2389801" cy="353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050" dirty="0" err="1">
                <a:solidFill>
                  <a:srgbClr val="987B75"/>
                </a:solidFill>
                <a:latin typeface="충북대70주년체 Regular" panose="020B0000000000000000" pitchFamily="50" charset="-127"/>
                <a:ea typeface="충북대70주년체 Regular"/>
              </a:rPr>
              <a:t>김진홍,유겸희,김영환,곽준</a:t>
            </a:r>
            <a:endParaRPr lang="ko-KR" altLang="en-US" sz="1050" dirty="0" err="1">
              <a:solidFill>
                <a:srgbClr val="987B75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29" name="Google Shape;14;p2"/>
          <p:cNvGrpSpPr/>
          <p:nvPr/>
        </p:nvGrpSpPr>
        <p:grpSpPr>
          <a:xfrm>
            <a:off x="7140684" y="3669175"/>
            <a:ext cx="932431" cy="1000754"/>
            <a:chOff x="-78286" y="28621"/>
            <a:chExt cx="2298565" cy="2439002"/>
          </a:xfrm>
        </p:grpSpPr>
        <p:sp>
          <p:nvSpPr>
            <p:cNvPr id="30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F32D028E-1659-A4CE-7332-12DCEE36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5" y="378372"/>
            <a:ext cx="8183608" cy="4439306"/>
          </a:xfrm>
          <a:prstGeom prst="rect">
            <a:avLst/>
          </a:prstGeom>
        </p:spPr>
      </p:pic>
      <p:sp>
        <p:nvSpPr>
          <p:cNvPr id="72" name="Google Shape;621;p21"/>
          <p:cNvSpPr txBox="1">
            <a:spLocks/>
          </p:cNvSpPr>
          <p:nvPr/>
        </p:nvSpPr>
        <p:spPr>
          <a:xfrm>
            <a:off x="500878" y="39980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PYQT 순서도</a:t>
            </a:r>
          </a:p>
        </p:txBody>
      </p:sp>
    </p:spTree>
    <p:extLst>
      <p:ext uri="{BB962C8B-B14F-4D97-AF65-F5344CB8AC3E}">
        <p14:creationId xmlns:p14="http://schemas.microsoft.com/office/powerpoint/2010/main" val="61132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576175" y="460321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통신 프로토콜 규약서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28254E1-30E0-F574-AF06-633A8FBC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48" y="1537937"/>
            <a:ext cx="4440620" cy="16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8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576175" y="460321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b="1" dirty="0">
                <a:solidFill>
                  <a:schemeClr val="tx1"/>
                </a:solidFill>
                <a:ea typeface="충북대70주년체 Bold"/>
              </a:rPr>
              <a:t>네트워크 흐름도</a:t>
            </a:r>
            <a:endParaRPr lang="ko-KR" dirty="0">
              <a:solidFill>
                <a:schemeClr val="tx1"/>
              </a:solidFill>
              <a:ea typeface="충북대70주년체 Bold"/>
            </a:endParaRPr>
          </a:p>
        </p:txBody>
      </p:sp>
      <p:pic>
        <p:nvPicPr>
          <p:cNvPr id="3" name="그림 2" descr="PyQt - 위키백과, 우리 모두의 백과사전">
            <a:extLst>
              <a:ext uri="{FF2B5EF4-FFF2-40B4-BE49-F238E27FC236}">
                <a16:creationId xmlns:a16="http://schemas.microsoft.com/office/drawing/2014/main" id="{50D0FBD9-2C7F-F947-0355-DEB7F0FF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443" y="2509838"/>
            <a:ext cx="1023938" cy="1066800"/>
          </a:xfrm>
          <a:prstGeom prst="rect">
            <a:avLst/>
          </a:prstGeom>
        </p:spPr>
      </p:pic>
      <p:pic>
        <p:nvPicPr>
          <p:cNvPr id="6" name="그림 5" descr="Arduino - Arduino님이 새로운 사진 1장을 추가했습니다.">
            <a:extLst>
              <a:ext uri="{FF2B5EF4-FFF2-40B4-BE49-F238E27FC236}">
                <a16:creationId xmlns:a16="http://schemas.microsoft.com/office/drawing/2014/main" id="{516E3A1E-35C6-0577-8A27-9032DF85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77" y="2636044"/>
            <a:ext cx="1171575" cy="1164432"/>
          </a:xfrm>
          <a:prstGeom prst="rect">
            <a:avLst/>
          </a:prstGeom>
        </p:spPr>
      </p:pic>
      <p:pic>
        <p:nvPicPr>
          <p:cNvPr id="30" name="그림 29" descr="What is MQTT ? -">
            <a:extLst>
              <a:ext uri="{FF2B5EF4-FFF2-40B4-BE49-F238E27FC236}">
                <a16:creationId xmlns:a16="http://schemas.microsoft.com/office/drawing/2014/main" id="{716552BA-1CA4-B987-D405-12AD305F8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047" y="702469"/>
            <a:ext cx="1171575" cy="1002507"/>
          </a:xfrm>
          <a:prstGeom prst="rect">
            <a:avLst/>
          </a:prstGeom>
        </p:spPr>
      </p:pic>
      <p:sp>
        <p:nvSpPr>
          <p:cNvPr id="32" name="원통형 31">
            <a:extLst>
              <a:ext uri="{FF2B5EF4-FFF2-40B4-BE49-F238E27FC236}">
                <a16:creationId xmlns:a16="http://schemas.microsoft.com/office/drawing/2014/main" id="{B1E345D6-B6E0-D389-2AB8-838D00C6EE6E}"/>
              </a:ext>
            </a:extLst>
          </p:cNvPr>
          <p:cNvSpPr/>
          <p:nvPr/>
        </p:nvSpPr>
        <p:spPr>
          <a:xfrm>
            <a:off x="857250" y="2764631"/>
            <a:ext cx="1035843" cy="778668"/>
          </a:xfrm>
          <a:prstGeom prst="can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DB</a:t>
            </a:r>
            <a:endParaRPr lang="ko-KR" altLang="en-US" dirty="0"/>
          </a:p>
        </p:txBody>
      </p:sp>
      <p:pic>
        <p:nvPicPr>
          <p:cNvPr id="34" name="그림 33" descr="MySQL 강좌 : 제 1강 - 소개 및 설치 - YUN DAE HEE">
            <a:extLst>
              <a:ext uri="{FF2B5EF4-FFF2-40B4-BE49-F238E27FC236}">
                <a16:creationId xmlns:a16="http://schemas.microsoft.com/office/drawing/2014/main" id="{89A8CDAA-936E-384A-113D-D7ABB646E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4" y="2386014"/>
            <a:ext cx="947738" cy="635794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FC7935C-D28B-1B21-188E-6FB03EDDDD7A}"/>
              </a:ext>
            </a:extLst>
          </p:cNvPr>
          <p:cNvSpPr/>
          <p:nvPr/>
        </p:nvSpPr>
        <p:spPr>
          <a:xfrm rot="-2520000">
            <a:off x="3733977" y="2046196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6E3DF29-A0FE-57CC-0785-1C00975B5E1F}"/>
              </a:ext>
            </a:extLst>
          </p:cNvPr>
          <p:cNvSpPr/>
          <p:nvPr/>
        </p:nvSpPr>
        <p:spPr>
          <a:xfrm rot="8280000">
            <a:off x="3591102" y="1903320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0F53052-04EA-364E-3311-3D461C742617}"/>
              </a:ext>
            </a:extLst>
          </p:cNvPr>
          <p:cNvSpPr/>
          <p:nvPr/>
        </p:nvSpPr>
        <p:spPr>
          <a:xfrm rot="13380000">
            <a:off x="6069983" y="2017619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4FFAB34A-F324-93D4-4AAB-0C055E5BE5A9}"/>
              </a:ext>
            </a:extLst>
          </p:cNvPr>
          <p:cNvSpPr/>
          <p:nvPr/>
        </p:nvSpPr>
        <p:spPr>
          <a:xfrm rot="2580000">
            <a:off x="6234289" y="1896173"/>
            <a:ext cx="1350168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942A7BA-E44B-7B1A-8DB9-BF0C632BA037}"/>
              </a:ext>
            </a:extLst>
          </p:cNvPr>
          <p:cNvSpPr/>
          <p:nvPr/>
        </p:nvSpPr>
        <p:spPr>
          <a:xfrm>
            <a:off x="1983757" y="3217772"/>
            <a:ext cx="728662" cy="15001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92AF41B-479F-F79E-A3B6-BA4FDC6E4131}"/>
              </a:ext>
            </a:extLst>
          </p:cNvPr>
          <p:cNvSpPr/>
          <p:nvPr/>
        </p:nvSpPr>
        <p:spPr>
          <a:xfrm rot="10800000">
            <a:off x="1962327" y="2974883"/>
            <a:ext cx="750093" cy="1428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70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606" y="-24387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876369" y="4421981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MQTT 로 정하게 된 이유</a:t>
            </a:r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402734" y="998777"/>
            <a:ext cx="3063592" cy="1015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우편함에 편지가 도착 하면 유저는 실시간으로 </a:t>
            </a: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장소 제약 없이 알람을 받아야 하는데</a:t>
            </a: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그러기 위해선 인터넷을 이용한 통신이 필요 했다.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그중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MQTT는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 가장 간단한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통신프로토콜중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 하나여서 골랐다</a:t>
            </a:r>
          </a:p>
        </p:txBody>
      </p:sp>
      <p:pic>
        <p:nvPicPr>
          <p:cNvPr id="2" name="그림 1" descr="제262호 인문학술: 쇼펜하우어] 쇼펜하우어의 행복론 – 경희대학교 대학원보">
            <a:extLst>
              <a:ext uri="{FF2B5EF4-FFF2-40B4-BE49-F238E27FC236}">
                <a16:creationId xmlns:a16="http://schemas.microsoft.com/office/drawing/2014/main" id="{1C92845C-EC5B-16D8-A610-6A7E690F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9" y="1285875"/>
            <a:ext cx="3540918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6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114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5037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 err="1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MQTT란</a:t>
            </a:r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?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627948" cy="153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중간에 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Broker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서버를 하나 두고</a:t>
            </a:r>
            <a:endParaRPr 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Publisher가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 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Topic을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발행하고</a:t>
            </a:r>
          </a:p>
          <a:p>
            <a:pPr algn="r"/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Subscriber가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Topic을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구독 하여 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sz="1100" dirty="0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Publisher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에서 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Topic을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발행 하면 해당 토픽을 구독하고 있는 모든 </a:t>
            </a:r>
            <a:r>
              <a:rPr lang="ko-KR" sz="110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Subscriber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ea typeface="충북대70주년체 Regular"/>
              </a:rPr>
              <a:t>에게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브로커가 메시지 콜을 전달 해준다..</a:t>
            </a:r>
            <a:endParaRPr lang="ko-KR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 descr="MQTT Working, Types, Applications">
            <a:extLst>
              <a:ext uri="{FF2B5EF4-FFF2-40B4-BE49-F238E27FC236}">
                <a16:creationId xmlns:a16="http://schemas.microsoft.com/office/drawing/2014/main" id="{BCEF9BF0-E82E-6EE9-66DD-7D4E47C77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9" y="704850"/>
            <a:ext cx="3921918" cy="34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4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건물, 실내, 레드, 바닥이(가) 표시된 사진&#10;&#10;자동 생성된 설명">
            <a:extLst>
              <a:ext uri="{FF2B5EF4-FFF2-40B4-BE49-F238E27FC236}">
                <a16:creationId xmlns:a16="http://schemas.microsoft.com/office/drawing/2014/main" id="{EDB82407-4E08-D7ED-B3A0-8D72937B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6" y="652463"/>
            <a:ext cx="2828925" cy="3771900"/>
          </a:xfrm>
          <a:prstGeom prst="rect">
            <a:avLst/>
          </a:prstGeom>
        </p:spPr>
      </p:pic>
      <p:pic>
        <p:nvPicPr>
          <p:cNvPr id="9" name="그림 8" descr="전기 배선, 케이블, 전자제품, 전자 공학이(가) 표시된 사진&#10;&#10;자동 생성된 설명">
            <a:extLst>
              <a:ext uri="{FF2B5EF4-FFF2-40B4-BE49-F238E27FC236}">
                <a16:creationId xmlns:a16="http://schemas.microsoft.com/office/drawing/2014/main" id="{9E55B162-0593-6980-F83F-4EDAC426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8" y="707232"/>
            <a:ext cx="2743200" cy="36576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D851BC-AB37-1B88-C853-888D22928102}"/>
              </a:ext>
            </a:extLst>
          </p:cNvPr>
          <p:cNvCxnSpPr/>
          <p:nvPr/>
        </p:nvCxnSpPr>
        <p:spPr>
          <a:xfrm flipH="1" flipV="1">
            <a:off x="1450182" y="1135858"/>
            <a:ext cx="821531" cy="557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센서·모듈기초 | 초음파 센서">
            <a:extLst>
              <a:ext uri="{FF2B5EF4-FFF2-40B4-BE49-F238E27FC236}">
                <a16:creationId xmlns:a16="http://schemas.microsoft.com/office/drawing/2014/main" id="{EDE55027-65CB-C9D3-A91B-4BCD1AB6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07" y="448796"/>
            <a:ext cx="1221580" cy="595452"/>
          </a:xfrm>
          <a:prstGeom prst="rect">
            <a:avLst/>
          </a:prstGeom>
        </p:spPr>
      </p:pic>
      <p:pic>
        <p:nvPicPr>
          <p:cNvPr id="14" name="그림 13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DF591D06-12C7-A4D4-1FF7-971ADB399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914" y="688669"/>
            <a:ext cx="1000125" cy="67291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255685-5D7D-FAF1-E694-0FAA2C84DD1C}"/>
              </a:ext>
            </a:extLst>
          </p:cNvPr>
          <p:cNvCxnSpPr>
            <a:cxnSpLocks/>
          </p:cNvCxnSpPr>
          <p:nvPr/>
        </p:nvCxnSpPr>
        <p:spPr>
          <a:xfrm flipV="1">
            <a:off x="7200900" y="1207296"/>
            <a:ext cx="557212" cy="300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C0DF60-1FFE-41C4-5201-03F3CAE42179}"/>
              </a:ext>
            </a:extLst>
          </p:cNvPr>
          <p:cNvSpPr txBox="1"/>
          <p:nvPr/>
        </p:nvSpPr>
        <p:spPr>
          <a:xfrm>
            <a:off x="-150019" y="207169"/>
            <a:ext cx="154305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dirty="0">
                <a:solidFill>
                  <a:schemeClr val="tx1"/>
                </a:solidFill>
                <a:latin typeface="맑은 고딕"/>
              </a:rPr>
              <a:t>초음파센서​</a:t>
            </a:r>
          </a:p>
          <a:p>
            <a:pPr algn="r"/>
            <a:r>
              <a:rPr lang="ko-KR" sz="900" dirty="0">
                <a:solidFill>
                  <a:schemeClr val="tx1"/>
                </a:solidFill>
                <a:latin typeface="맑은 고딕"/>
                <a:ea typeface="충북대70주년체 Regular"/>
              </a:rPr>
              <a:t>​</a:t>
            </a:r>
            <a:endParaRPr lang="ko-KR" altLang="en-US" sz="900" dirty="0">
              <a:solidFill>
                <a:schemeClr val="tx1"/>
              </a:solidFill>
              <a:latin typeface="맑은 고딕"/>
              <a:ea typeface="충북대70주년체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45009-539A-E9B6-1A75-D6B1B484F906}"/>
              </a:ext>
            </a:extLst>
          </p:cNvPr>
          <p:cNvSpPr txBox="1"/>
          <p:nvPr/>
        </p:nvSpPr>
        <p:spPr>
          <a:xfrm>
            <a:off x="8008144" y="5357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/>
                </a:solidFill>
              </a:rPr>
              <a:t>ESP32</a:t>
            </a:r>
            <a:r>
              <a:rPr lang="ko-KR" altLang="en-US" dirty="0">
                <a:solidFill>
                  <a:schemeClr val="tx1"/>
                </a:solidFill>
              </a:rPr>
              <a:t> </a:t>
            </a:r>
            <a:endParaRPr lang="ko-KR">
              <a:solidFill>
                <a:schemeClr val="tx1"/>
              </a:solidFill>
            </a:endParaRPr>
          </a:p>
        </p:txBody>
      </p:sp>
      <p:pic>
        <p:nvPicPr>
          <p:cNvPr id="19" name="그림 18" descr="Arduino(아두이노) 서보모터">
            <a:extLst>
              <a:ext uri="{FF2B5EF4-FFF2-40B4-BE49-F238E27FC236}">
                <a16:creationId xmlns:a16="http://schemas.microsoft.com/office/drawing/2014/main" id="{6CC83E25-788C-3499-300B-10994B247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94150" y="4028786"/>
            <a:ext cx="892970" cy="682354"/>
          </a:xfrm>
          <a:prstGeom prst="rect">
            <a:avLst/>
          </a:prstGeom>
        </p:spPr>
      </p:pic>
      <p:pic>
        <p:nvPicPr>
          <p:cNvPr id="21" name="그림 20" descr="[파츠키츠] 지문인식센서모듈/AS608/아두이노/도어락 - 티몬 [티몬] [파츠키츠] 지문인식센서모듈/AS608/아두이노/도어락">
            <a:extLst>
              <a:ext uri="{FF2B5EF4-FFF2-40B4-BE49-F238E27FC236}">
                <a16:creationId xmlns:a16="http://schemas.microsoft.com/office/drawing/2014/main" id="{F818BF99-6723-91F7-D5E7-1E6FEE158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768" y="3756765"/>
            <a:ext cx="1297206" cy="795392"/>
          </a:xfrm>
          <a:prstGeom prst="rect">
            <a:avLst/>
          </a:prstGeom>
        </p:spPr>
      </p:pic>
      <p:pic>
        <p:nvPicPr>
          <p:cNvPr id="23" name="그림 22" descr="아두이노 LCD 1602 4핀 I2C제어 디스플레이 모듈 / Arduino 1602 : 모터베이몰">
            <a:extLst>
              <a:ext uri="{FF2B5EF4-FFF2-40B4-BE49-F238E27FC236}">
                <a16:creationId xmlns:a16="http://schemas.microsoft.com/office/drawing/2014/main" id="{95AE3348-E08A-6F38-8421-575AA8D8E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5" y="1588867"/>
            <a:ext cx="1392949" cy="65246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403E5C-7B4F-3090-3443-C527E978AB03}"/>
              </a:ext>
            </a:extLst>
          </p:cNvPr>
          <p:cNvCxnSpPr>
            <a:cxnSpLocks/>
          </p:cNvCxnSpPr>
          <p:nvPr/>
        </p:nvCxnSpPr>
        <p:spPr>
          <a:xfrm flipH="1" flipV="1">
            <a:off x="1135856" y="2100262"/>
            <a:ext cx="378619" cy="292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D183A38-B9E7-4591-9BB5-0C09DE0DE4F9}"/>
              </a:ext>
            </a:extLst>
          </p:cNvPr>
          <p:cNvCxnSpPr>
            <a:cxnSpLocks/>
          </p:cNvCxnSpPr>
          <p:nvPr/>
        </p:nvCxnSpPr>
        <p:spPr>
          <a:xfrm flipH="1">
            <a:off x="1343025" y="3293268"/>
            <a:ext cx="935830" cy="757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22535A5-8D45-F0E7-59DB-7C89C2D78619}"/>
              </a:ext>
            </a:extLst>
          </p:cNvPr>
          <p:cNvCxnSpPr>
            <a:cxnSpLocks/>
          </p:cNvCxnSpPr>
          <p:nvPr/>
        </p:nvCxnSpPr>
        <p:spPr>
          <a:xfrm>
            <a:off x="3514725" y="2850355"/>
            <a:ext cx="685799" cy="921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98C6F1-B371-8796-674B-4F41A9C6F6EF}"/>
              </a:ext>
            </a:extLst>
          </p:cNvPr>
          <p:cNvSpPr txBox="1"/>
          <p:nvPr/>
        </p:nvSpPr>
        <p:spPr>
          <a:xfrm>
            <a:off x="250031" y="38433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err="1">
                <a:solidFill>
                  <a:schemeClr val="tx1"/>
                </a:solidFill>
              </a:rPr>
              <a:t>서보모터</a:t>
            </a:r>
            <a:r>
              <a:rPr lang="ko-KR" dirty="0">
                <a:solidFill>
                  <a:schemeClr val="tx1"/>
                </a:solidFill>
              </a:rPr>
              <a:t>​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C4E7D3-0B71-6EBB-F56F-707641E3010B}"/>
              </a:ext>
            </a:extLst>
          </p:cNvPr>
          <p:cNvSpPr txBox="1"/>
          <p:nvPr/>
        </p:nvSpPr>
        <p:spPr>
          <a:xfrm>
            <a:off x="3307556" y="436483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/>
                </a:solidFill>
              </a:rPr>
              <a:t>      지문인식센서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C712ED-97A7-AAB5-0D7E-96A3FC40045C}"/>
              </a:ext>
            </a:extLst>
          </p:cNvPr>
          <p:cNvSpPr txBox="1"/>
          <p:nvPr/>
        </p:nvSpPr>
        <p:spPr>
          <a:xfrm>
            <a:off x="307181" y="135731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/>
                </a:solidFill>
              </a:rPr>
              <a:t>LCD(I2C)​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ESP32 모듈(WIFI 모듈)</a:t>
            </a:r>
            <a:endParaRPr lang="ko-KR" dirty="0">
              <a:solidFill>
                <a:schemeClr val="bg2"/>
              </a:solidFill>
            </a:endParaRP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1985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브로커 역할을 해줄 와이파이 모듈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와이파이에 연결이 되면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모듈의 RX 핀과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아두이노의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TX 핀으로 통해</a:t>
            </a: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시리얼 통신을 </a:t>
            </a:r>
            <a:r>
              <a:rPr lang="ko-KR" altLang="en-US" sz="110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할수있음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외부전원도 가능하기에 통신에 용이함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2D26B4-CF73-27F6-CD91-512CAF09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4" y="1631644"/>
            <a:ext cx="2743200" cy="18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</a:rPr>
              <a:t>초음파센서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우편물을 감지하는 역할</a:t>
            </a:r>
            <a:endParaRPr lang="ko-KR" dirty="0">
              <a:solidFill>
                <a:schemeClr val="bg2">
                  <a:lumMod val="50000"/>
                </a:schemeClr>
              </a:solidFill>
              <a:latin typeface="충북대70주년체 Regular"/>
            </a:endParaRP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카운트를 통해 우편물 개수파악</a:t>
            </a:r>
          </a:p>
        </p:txBody>
      </p:sp>
      <p:pic>
        <p:nvPicPr>
          <p:cNvPr id="2" name="그림 1" descr="센서·모듈기초 | 초음파 센서">
            <a:extLst>
              <a:ext uri="{FF2B5EF4-FFF2-40B4-BE49-F238E27FC236}">
                <a16:creationId xmlns:a16="http://schemas.microsoft.com/office/drawing/2014/main" id="{F28A8CC0-2EE5-3E5E-0013-140746F2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2" y="1906121"/>
            <a:ext cx="2743198" cy="13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3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 err="1">
                <a:solidFill>
                  <a:schemeClr val="bg2"/>
                </a:solidFill>
              </a:rPr>
              <a:t>서보모터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60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서보모터로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 자물쇠 사용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 panose="020B0000000000000000" pitchFamily="50" charset="-127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/>
              </a:rPr>
              <a:t>문을 잠그고 여는 역할</a:t>
            </a:r>
          </a:p>
        </p:txBody>
      </p:sp>
      <p:pic>
        <p:nvPicPr>
          <p:cNvPr id="3" name="그림 2" descr="Arduino(아두이노) 서보모터">
            <a:extLst>
              <a:ext uri="{FF2B5EF4-FFF2-40B4-BE49-F238E27FC236}">
                <a16:creationId xmlns:a16="http://schemas.microsoft.com/office/drawing/2014/main" id="{62768FB6-B6C9-045B-B833-14DF3C78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38" y="1264156"/>
            <a:ext cx="2743199" cy="2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4;p14"/>
          <p:cNvSpPr/>
          <p:nvPr/>
        </p:nvSpPr>
        <p:spPr>
          <a:xfrm>
            <a:off x="-645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78;p14"/>
          <p:cNvGrpSpPr/>
          <p:nvPr/>
        </p:nvGrpSpPr>
        <p:grpSpPr>
          <a:xfrm>
            <a:off x="3926375" y="4572000"/>
            <a:ext cx="636114" cy="682724"/>
            <a:chOff x="-78286" y="28621"/>
            <a:chExt cx="2298565" cy="2439002"/>
          </a:xfrm>
        </p:grpSpPr>
        <p:sp>
          <p:nvSpPr>
            <p:cNvPr id="7" name="Google Shape;279;p1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0;p1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1;p1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;p1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3;p1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4;p1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;p1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;p1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;p1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8;p1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1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1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1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1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1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;p1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;p1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6;p1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;p1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;p1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9;p1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21;p21"/>
          <p:cNvSpPr txBox="1">
            <a:spLocks/>
          </p:cNvSpPr>
          <p:nvPr/>
        </p:nvSpPr>
        <p:spPr>
          <a:xfrm>
            <a:off x="5160819" y="5246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</a:rPr>
              <a:t>      지문인식센서(as608)jb101-b </a:t>
            </a:r>
          </a:p>
        </p:txBody>
      </p:sp>
      <p:sp>
        <p:nvSpPr>
          <p:cNvPr id="30" name="Google Shape;621;p21"/>
          <p:cNvSpPr txBox="1">
            <a:spLocks/>
          </p:cNvSpPr>
          <p:nvPr/>
        </p:nvSpPr>
        <p:spPr>
          <a:xfrm>
            <a:off x="5346324" y="990729"/>
            <a:ext cx="3063592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지문인식 센서로 보안기능 구현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/>
              <a:ea typeface="충북대70주년체 Regular"/>
            </a:endParaRPr>
          </a:p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잠긴 상태에서 지문인식을 하면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서보모터가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 열리고</a:t>
            </a:r>
          </a:p>
          <a:p>
            <a:pPr algn="r"/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충북대70주년체 Regular"/>
              <a:ea typeface="충북대70주년체 Regular"/>
            </a:endParaRPr>
          </a:p>
          <a:p>
            <a:pPr algn="r"/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열려있는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 상태에서 지문인식하면 다시 잠기는 기능</a:t>
            </a:r>
          </a:p>
        </p:txBody>
      </p:sp>
      <p:pic>
        <p:nvPicPr>
          <p:cNvPr id="2" name="그림 1" descr="[파츠키츠] 지문인식센서모듈/AS608/아두이노/도어락 - 티몬 [티몬] [파츠키츠] 지문인식센서모듈/AS608/아두이노/도어락">
            <a:extLst>
              <a:ext uri="{FF2B5EF4-FFF2-40B4-BE49-F238E27FC236}">
                <a16:creationId xmlns:a16="http://schemas.microsoft.com/office/drawing/2014/main" id="{D108C0CB-3532-CC46-B8CF-DBC6518C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70639"/>
            <a:ext cx="3511768" cy="2152704"/>
          </a:xfrm>
          <a:prstGeom prst="rect">
            <a:avLst/>
          </a:prstGeom>
        </p:spPr>
      </p:pic>
      <p:pic>
        <p:nvPicPr>
          <p:cNvPr id="5" name="그림 4" descr="아두이노 LCD 1602 4핀 I2C제어 디스플레이 모듈 / Arduino 1602 : 모터베이몰">
            <a:extLst>
              <a:ext uri="{FF2B5EF4-FFF2-40B4-BE49-F238E27FC236}">
                <a16:creationId xmlns:a16="http://schemas.microsoft.com/office/drawing/2014/main" id="{87764E6D-6076-2E6D-6059-A095468F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717581"/>
            <a:ext cx="3478924" cy="1981200"/>
          </a:xfrm>
          <a:prstGeom prst="rect">
            <a:avLst/>
          </a:prstGeom>
        </p:spPr>
      </p:pic>
      <p:sp>
        <p:nvSpPr>
          <p:cNvPr id="31" name="Google Shape;621;p21">
            <a:extLst>
              <a:ext uri="{FF2B5EF4-FFF2-40B4-BE49-F238E27FC236}">
                <a16:creationId xmlns:a16="http://schemas.microsoft.com/office/drawing/2014/main" id="{3F17F184-CC8E-D155-BE7F-C4D266A924FE}"/>
              </a:ext>
            </a:extLst>
          </p:cNvPr>
          <p:cNvSpPr txBox="1">
            <a:spLocks/>
          </p:cNvSpPr>
          <p:nvPr/>
        </p:nvSpPr>
        <p:spPr>
          <a:xfrm>
            <a:off x="5160819" y="2620115"/>
            <a:ext cx="331447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dirty="0">
                <a:solidFill>
                  <a:schemeClr val="bg2"/>
                </a:solidFill>
              </a:rPr>
              <a:t>LCD(I2C)</a:t>
            </a:r>
            <a:endParaRPr lang="ko-KR" dirty="0"/>
          </a:p>
        </p:txBody>
      </p:sp>
      <p:sp>
        <p:nvSpPr>
          <p:cNvPr id="32" name="Google Shape;621;p21">
            <a:extLst>
              <a:ext uri="{FF2B5EF4-FFF2-40B4-BE49-F238E27FC236}">
                <a16:creationId xmlns:a16="http://schemas.microsoft.com/office/drawing/2014/main" id="{725B4637-1A1D-F2D4-B057-65C19D30C534}"/>
              </a:ext>
            </a:extLst>
          </p:cNvPr>
          <p:cNvSpPr txBox="1">
            <a:spLocks/>
          </p:cNvSpPr>
          <p:nvPr/>
        </p:nvSpPr>
        <p:spPr>
          <a:xfrm>
            <a:off x="5346324" y="3000832"/>
            <a:ext cx="3063592" cy="32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충북대70주년체 Regular"/>
                <a:ea typeface="충북대70주년체 Regular"/>
              </a:rPr>
              <a:t>LCD 화면을 통해 지문인식 여부 확인가능</a:t>
            </a:r>
          </a:p>
        </p:txBody>
      </p:sp>
    </p:spTree>
    <p:extLst>
      <p:ext uri="{BB962C8B-B14F-4D97-AF65-F5344CB8AC3E}">
        <p14:creationId xmlns:p14="http://schemas.microsoft.com/office/powerpoint/2010/main" val="28911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640;p24">
            <a:extLst>
              <a:ext uri="{FF2B5EF4-FFF2-40B4-BE49-F238E27FC236}">
                <a16:creationId xmlns:a16="http://schemas.microsoft.com/office/drawing/2014/main" id="{1665CB7F-55B3-62BB-9648-CD99318519D6}"/>
              </a:ext>
            </a:extLst>
          </p:cNvPr>
          <p:cNvGrpSpPr/>
          <p:nvPr/>
        </p:nvGrpSpPr>
        <p:grpSpPr>
          <a:xfrm>
            <a:off x="8488215" y="4516944"/>
            <a:ext cx="723010" cy="636511"/>
            <a:chOff x="-29851" y="558234"/>
            <a:chExt cx="2187125" cy="1903621"/>
          </a:xfrm>
        </p:grpSpPr>
        <p:sp>
          <p:nvSpPr>
            <p:cNvPr id="6" name="Google Shape;641;p24">
              <a:extLst>
                <a:ext uri="{FF2B5EF4-FFF2-40B4-BE49-F238E27FC236}">
                  <a16:creationId xmlns:a16="http://schemas.microsoft.com/office/drawing/2014/main" id="{661C2C99-8C52-945C-19C5-FE258205D9B0}"/>
                </a:ext>
              </a:extLst>
            </p:cNvPr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2;p24">
              <a:extLst>
                <a:ext uri="{FF2B5EF4-FFF2-40B4-BE49-F238E27FC236}">
                  <a16:creationId xmlns:a16="http://schemas.microsoft.com/office/drawing/2014/main" id="{DC438CE5-5A6C-908D-4AF7-A1A2CAA113D4}"/>
                </a:ext>
              </a:extLst>
            </p:cNvPr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3;p24">
              <a:extLst>
                <a:ext uri="{FF2B5EF4-FFF2-40B4-BE49-F238E27FC236}">
                  <a16:creationId xmlns:a16="http://schemas.microsoft.com/office/drawing/2014/main" id="{CEB74947-41DF-BCDD-69BF-E1BF2811DD93}"/>
                </a:ext>
              </a:extLst>
            </p:cNvPr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4;p24">
              <a:extLst>
                <a:ext uri="{FF2B5EF4-FFF2-40B4-BE49-F238E27FC236}">
                  <a16:creationId xmlns:a16="http://schemas.microsoft.com/office/drawing/2014/main" id="{2B99F7BA-FB59-978B-E45D-D9163355E4CE}"/>
                </a:ext>
              </a:extLst>
            </p:cNvPr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5;p24">
              <a:extLst>
                <a:ext uri="{FF2B5EF4-FFF2-40B4-BE49-F238E27FC236}">
                  <a16:creationId xmlns:a16="http://schemas.microsoft.com/office/drawing/2014/main" id="{F092C7D1-5BC8-FE19-DE97-3605A93FCA6A}"/>
                </a:ext>
              </a:extLst>
            </p:cNvPr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6;p24">
              <a:extLst>
                <a:ext uri="{FF2B5EF4-FFF2-40B4-BE49-F238E27FC236}">
                  <a16:creationId xmlns:a16="http://schemas.microsoft.com/office/drawing/2014/main" id="{63594BB1-21B2-E83F-040F-20349D3E8473}"/>
                </a:ext>
              </a:extLst>
            </p:cNvPr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7;p24">
              <a:extLst>
                <a:ext uri="{FF2B5EF4-FFF2-40B4-BE49-F238E27FC236}">
                  <a16:creationId xmlns:a16="http://schemas.microsoft.com/office/drawing/2014/main" id="{1F2DA33C-FDEA-63F8-0F6D-447DA997AC42}"/>
                </a:ext>
              </a:extLst>
            </p:cNvPr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8;p24">
              <a:extLst>
                <a:ext uri="{FF2B5EF4-FFF2-40B4-BE49-F238E27FC236}">
                  <a16:creationId xmlns:a16="http://schemas.microsoft.com/office/drawing/2014/main" id="{52DC93F9-C147-ECA7-4269-DAD699821A47}"/>
                </a:ext>
              </a:extLst>
            </p:cNvPr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9;p24">
              <a:extLst>
                <a:ext uri="{FF2B5EF4-FFF2-40B4-BE49-F238E27FC236}">
                  <a16:creationId xmlns:a16="http://schemas.microsoft.com/office/drawing/2014/main" id="{C2FAF789-ED87-9692-901C-9C3226BF4849}"/>
                </a:ext>
              </a:extLst>
            </p:cNvPr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0;p24">
              <a:extLst>
                <a:ext uri="{FF2B5EF4-FFF2-40B4-BE49-F238E27FC236}">
                  <a16:creationId xmlns:a16="http://schemas.microsoft.com/office/drawing/2014/main" id="{2185DD2F-2934-6ABA-5920-2078F7DFF187}"/>
                </a:ext>
              </a:extLst>
            </p:cNvPr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1;p24">
              <a:extLst>
                <a:ext uri="{FF2B5EF4-FFF2-40B4-BE49-F238E27FC236}">
                  <a16:creationId xmlns:a16="http://schemas.microsoft.com/office/drawing/2014/main" id="{F2613DC8-0A47-144F-3B1B-B16AA4BCA6C6}"/>
                </a:ext>
              </a:extLst>
            </p:cNvPr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2;p24">
              <a:extLst>
                <a:ext uri="{FF2B5EF4-FFF2-40B4-BE49-F238E27FC236}">
                  <a16:creationId xmlns:a16="http://schemas.microsoft.com/office/drawing/2014/main" id="{2BCDE60A-68C6-CC65-1F63-BEDE623E30CD}"/>
                </a:ext>
              </a:extLst>
            </p:cNvPr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3;p24">
              <a:extLst>
                <a:ext uri="{FF2B5EF4-FFF2-40B4-BE49-F238E27FC236}">
                  <a16:creationId xmlns:a16="http://schemas.microsoft.com/office/drawing/2014/main" id="{F86B4598-F25A-CB78-7DF9-6FEBD7E36547}"/>
                </a:ext>
              </a:extLst>
            </p:cNvPr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54;p24">
              <a:extLst>
                <a:ext uri="{FF2B5EF4-FFF2-40B4-BE49-F238E27FC236}">
                  <a16:creationId xmlns:a16="http://schemas.microsoft.com/office/drawing/2014/main" id="{738E6654-2189-CAC3-E8DC-36D29DC2BECD}"/>
                </a:ext>
              </a:extLst>
            </p:cNvPr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5;p24">
              <a:extLst>
                <a:ext uri="{FF2B5EF4-FFF2-40B4-BE49-F238E27FC236}">
                  <a16:creationId xmlns:a16="http://schemas.microsoft.com/office/drawing/2014/main" id="{0C9EF049-66E8-F0CA-95D7-E4611181415E}"/>
                </a:ext>
              </a:extLst>
            </p:cNvPr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6;p24">
              <a:extLst>
                <a:ext uri="{FF2B5EF4-FFF2-40B4-BE49-F238E27FC236}">
                  <a16:creationId xmlns:a16="http://schemas.microsoft.com/office/drawing/2014/main" id="{58353D3C-D2C2-AAE4-7928-7D3F0E13116B}"/>
                </a:ext>
              </a:extLst>
            </p:cNvPr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7;p24">
              <a:extLst>
                <a:ext uri="{FF2B5EF4-FFF2-40B4-BE49-F238E27FC236}">
                  <a16:creationId xmlns:a16="http://schemas.microsoft.com/office/drawing/2014/main" id="{912A77CD-03E2-2547-C32A-45C6C2F3866E}"/>
                </a:ext>
              </a:extLst>
            </p:cNvPr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58;p24">
            <a:extLst>
              <a:ext uri="{FF2B5EF4-FFF2-40B4-BE49-F238E27FC236}">
                <a16:creationId xmlns:a16="http://schemas.microsoft.com/office/drawing/2014/main" id="{7FD646F4-BDD9-C34F-0723-0E2E6403CC68}"/>
              </a:ext>
            </a:extLst>
          </p:cNvPr>
          <p:cNvGrpSpPr/>
          <p:nvPr/>
        </p:nvGrpSpPr>
        <p:grpSpPr>
          <a:xfrm>
            <a:off x="-61973" y="-67594"/>
            <a:ext cx="670653" cy="590420"/>
            <a:chOff x="-29851" y="558234"/>
            <a:chExt cx="2187125" cy="1903621"/>
          </a:xfrm>
        </p:grpSpPr>
        <p:sp>
          <p:nvSpPr>
            <p:cNvPr id="47" name="Google Shape;659;p24">
              <a:extLst>
                <a:ext uri="{FF2B5EF4-FFF2-40B4-BE49-F238E27FC236}">
                  <a16:creationId xmlns:a16="http://schemas.microsoft.com/office/drawing/2014/main" id="{B2A0D2B8-9161-2066-8929-C6AB69BD91DA}"/>
                </a:ext>
              </a:extLst>
            </p:cNvPr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0;p24">
              <a:extLst>
                <a:ext uri="{FF2B5EF4-FFF2-40B4-BE49-F238E27FC236}">
                  <a16:creationId xmlns:a16="http://schemas.microsoft.com/office/drawing/2014/main" id="{6F23117D-D2DA-A7A5-881D-88E97203C1DD}"/>
                </a:ext>
              </a:extLst>
            </p:cNvPr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1;p24">
              <a:extLst>
                <a:ext uri="{FF2B5EF4-FFF2-40B4-BE49-F238E27FC236}">
                  <a16:creationId xmlns:a16="http://schemas.microsoft.com/office/drawing/2014/main" id="{7B283ABA-C18E-78AA-825D-051B258C0F16}"/>
                </a:ext>
              </a:extLst>
            </p:cNvPr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2;p24">
              <a:extLst>
                <a:ext uri="{FF2B5EF4-FFF2-40B4-BE49-F238E27FC236}">
                  <a16:creationId xmlns:a16="http://schemas.microsoft.com/office/drawing/2014/main" id="{138E122D-53BC-995A-2820-C3D14FB64051}"/>
                </a:ext>
              </a:extLst>
            </p:cNvPr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3;p24">
              <a:extLst>
                <a:ext uri="{FF2B5EF4-FFF2-40B4-BE49-F238E27FC236}">
                  <a16:creationId xmlns:a16="http://schemas.microsoft.com/office/drawing/2014/main" id="{7BD50521-22CD-89CD-01AB-A0A10D891B39}"/>
                </a:ext>
              </a:extLst>
            </p:cNvPr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64;p24">
              <a:extLst>
                <a:ext uri="{FF2B5EF4-FFF2-40B4-BE49-F238E27FC236}">
                  <a16:creationId xmlns:a16="http://schemas.microsoft.com/office/drawing/2014/main" id="{07AE4013-DEE5-689A-2773-AF4DDE6D4F4B}"/>
                </a:ext>
              </a:extLst>
            </p:cNvPr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5;p24">
              <a:extLst>
                <a:ext uri="{FF2B5EF4-FFF2-40B4-BE49-F238E27FC236}">
                  <a16:creationId xmlns:a16="http://schemas.microsoft.com/office/drawing/2014/main" id="{7C34F0DD-6140-B480-C186-55772A72828F}"/>
                </a:ext>
              </a:extLst>
            </p:cNvPr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6;p24">
              <a:extLst>
                <a:ext uri="{FF2B5EF4-FFF2-40B4-BE49-F238E27FC236}">
                  <a16:creationId xmlns:a16="http://schemas.microsoft.com/office/drawing/2014/main" id="{1BF582E2-E848-9D08-CCC8-F5FF744E7C6E}"/>
                </a:ext>
              </a:extLst>
            </p:cNvPr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7;p24">
              <a:extLst>
                <a:ext uri="{FF2B5EF4-FFF2-40B4-BE49-F238E27FC236}">
                  <a16:creationId xmlns:a16="http://schemas.microsoft.com/office/drawing/2014/main" id="{4A2059AD-9284-DF5C-A860-85F33065DEAB}"/>
                </a:ext>
              </a:extLst>
            </p:cNvPr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68;p24">
              <a:extLst>
                <a:ext uri="{FF2B5EF4-FFF2-40B4-BE49-F238E27FC236}">
                  <a16:creationId xmlns:a16="http://schemas.microsoft.com/office/drawing/2014/main" id="{FEC59A43-8D1D-B38B-9560-A3D114A4E6FD}"/>
                </a:ext>
              </a:extLst>
            </p:cNvPr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9;p24">
              <a:extLst>
                <a:ext uri="{FF2B5EF4-FFF2-40B4-BE49-F238E27FC236}">
                  <a16:creationId xmlns:a16="http://schemas.microsoft.com/office/drawing/2014/main" id="{22F8CF43-C5C4-9D1F-32A2-16DCFD6BAFC1}"/>
                </a:ext>
              </a:extLst>
            </p:cNvPr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70;p24">
              <a:extLst>
                <a:ext uri="{FF2B5EF4-FFF2-40B4-BE49-F238E27FC236}">
                  <a16:creationId xmlns:a16="http://schemas.microsoft.com/office/drawing/2014/main" id="{C5482B9A-B868-023C-7954-A84AC43D0CBA}"/>
                </a:ext>
              </a:extLst>
            </p:cNvPr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71;p24">
              <a:extLst>
                <a:ext uri="{FF2B5EF4-FFF2-40B4-BE49-F238E27FC236}">
                  <a16:creationId xmlns:a16="http://schemas.microsoft.com/office/drawing/2014/main" id="{FFC9E6AD-4891-3F58-3050-8FA36B409EB9}"/>
                </a:ext>
              </a:extLst>
            </p:cNvPr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72;p24">
              <a:extLst>
                <a:ext uri="{FF2B5EF4-FFF2-40B4-BE49-F238E27FC236}">
                  <a16:creationId xmlns:a16="http://schemas.microsoft.com/office/drawing/2014/main" id="{D7FCDDEC-DE88-C940-8430-9C8A6387B469}"/>
                </a:ext>
              </a:extLst>
            </p:cNvPr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73;p24">
              <a:extLst>
                <a:ext uri="{FF2B5EF4-FFF2-40B4-BE49-F238E27FC236}">
                  <a16:creationId xmlns:a16="http://schemas.microsoft.com/office/drawing/2014/main" id="{ABF1DE13-DE6D-643D-7A7E-1E881B53E37E}"/>
                </a:ext>
              </a:extLst>
            </p:cNvPr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74;p24">
              <a:extLst>
                <a:ext uri="{FF2B5EF4-FFF2-40B4-BE49-F238E27FC236}">
                  <a16:creationId xmlns:a16="http://schemas.microsoft.com/office/drawing/2014/main" id="{934DB941-AB40-D247-AAF8-767086F76B6A}"/>
                </a:ext>
              </a:extLst>
            </p:cNvPr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75;p24">
              <a:extLst>
                <a:ext uri="{FF2B5EF4-FFF2-40B4-BE49-F238E27FC236}">
                  <a16:creationId xmlns:a16="http://schemas.microsoft.com/office/drawing/2014/main" id="{6FC0A90C-33EB-FA05-99D9-0249F6B12FCD}"/>
                </a:ext>
              </a:extLst>
            </p:cNvPr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21;p21">
            <a:extLst>
              <a:ext uri="{FF2B5EF4-FFF2-40B4-BE49-F238E27FC236}">
                <a16:creationId xmlns:a16="http://schemas.microsoft.com/office/drawing/2014/main" id="{01528FA1-FC3C-A206-2BDD-4B9460BBD908}"/>
              </a:ext>
            </a:extLst>
          </p:cNvPr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목차</a:t>
            </a:r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cxnSp>
        <p:nvCxnSpPr>
          <p:cNvPr id="68" name="Google Shape;2735;p58">
            <a:extLst>
              <a:ext uri="{FF2B5EF4-FFF2-40B4-BE49-F238E27FC236}">
                <a16:creationId xmlns:a16="http://schemas.microsoft.com/office/drawing/2014/main" id="{6FC8D32F-053C-C8B4-9FC5-07190033B4E2}"/>
              </a:ext>
            </a:extLst>
          </p:cNvPr>
          <p:cNvCxnSpPr/>
          <p:nvPr/>
        </p:nvCxnSpPr>
        <p:spPr>
          <a:xfrm rot="10800000">
            <a:off x="4313228" y="1633756"/>
            <a:ext cx="0" cy="139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736;p58">
            <a:extLst>
              <a:ext uri="{FF2B5EF4-FFF2-40B4-BE49-F238E27FC236}">
                <a16:creationId xmlns:a16="http://schemas.microsoft.com/office/drawing/2014/main" id="{3889670B-0C8E-2B27-200E-A5C16FAC3B6F}"/>
              </a:ext>
            </a:extLst>
          </p:cNvPr>
          <p:cNvCxnSpPr/>
          <p:nvPr/>
        </p:nvCxnSpPr>
        <p:spPr>
          <a:xfrm rot="10800000">
            <a:off x="2671703" y="2993431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737;p58">
            <a:extLst>
              <a:ext uri="{FF2B5EF4-FFF2-40B4-BE49-F238E27FC236}">
                <a16:creationId xmlns:a16="http://schemas.microsoft.com/office/drawing/2014/main" id="{4C950868-633B-265E-681D-5827E3703F31}"/>
              </a:ext>
            </a:extLst>
          </p:cNvPr>
          <p:cNvCxnSpPr/>
          <p:nvPr/>
        </p:nvCxnSpPr>
        <p:spPr>
          <a:xfrm rot="10800000">
            <a:off x="5952753" y="2993431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2746;p58">
            <a:extLst>
              <a:ext uri="{FF2B5EF4-FFF2-40B4-BE49-F238E27FC236}">
                <a16:creationId xmlns:a16="http://schemas.microsoft.com/office/drawing/2014/main" id="{04518AAF-9569-0BDE-8C68-11236FE731CF}"/>
              </a:ext>
            </a:extLst>
          </p:cNvPr>
          <p:cNvCxnSpPr/>
          <p:nvPr/>
        </p:nvCxnSpPr>
        <p:spPr>
          <a:xfrm>
            <a:off x="1036590" y="2993431"/>
            <a:ext cx="65180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2747;p58">
            <a:extLst>
              <a:ext uri="{FF2B5EF4-FFF2-40B4-BE49-F238E27FC236}">
                <a16:creationId xmlns:a16="http://schemas.microsoft.com/office/drawing/2014/main" id="{2AF45197-6353-CDE3-F4D5-445503C64AF9}"/>
              </a:ext>
            </a:extLst>
          </p:cNvPr>
          <p:cNvCxnSpPr/>
          <p:nvPr/>
        </p:nvCxnSpPr>
        <p:spPr>
          <a:xfrm rot="10800000">
            <a:off x="1036578" y="1602956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2748;p58">
            <a:extLst>
              <a:ext uri="{FF2B5EF4-FFF2-40B4-BE49-F238E27FC236}">
                <a16:creationId xmlns:a16="http://schemas.microsoft.com/office/drawing/2014/main" id="{5AF87B8A-1BD3-09B6-AFA1-A59EB55CA56F}"/>
              </a:ext>
            </a:extLst>
          </p:cNvPr>
          <p:cNvSpPr/>
          <p:nvPr/>
        </p:nvSpPr>
        <p:spPr>
          <a:xfrm>
            <a:off x="733578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01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1" name="Google Shape;2749;p58">
            <a:extLst>
              <a:ext uri="{FF2B5EF4-FFF2-40B4-BE49-F238E27FC236}">
                <a16:creationId xmlns:a16="http://schemas.microsoft.com/office/drawing/2014/main" id="{6958CB52-B08F-46A7-ED8F-92949FA5E6AA}"/>
              </a:ext>
            </a:extLst>
          </p:cNvPr>
          <p:cNvSpPr/>
          <p:nvPr/>
        </p:nvSpPr>
        <p:spPr>
          <a:xfrm>
            <a:off x="2371903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02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3" name="Google Shape;2750;p58">
            <a:extLst>
              <a:ext uri="{FF2B5EF4-FFF2-40B4-BE49-F238E27FC236}">
                <a16:creationId xmlns:a16="http://schemas.microsoft.com/office/drawing/2014/main" id="{9AEB6637-BFA1-609D-38C3-30F26D37E4A3}"/>
              </a:ext>
            </a:extLst>
          </p:cNvPr>
          <p:cNvSpPr/>
          <p:nvPr/>
        </p:nvSpPr>
        <p:spPr>
          <a:xfrm>
            <a:off x="4009228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03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5" name="Google Shape;2751;p58">
            <a:extLst>
              <a:ext uri="{FF2B5EF4-FFF2-40B4-BE49-F238E27FC236}">
                <a16:creationId xmlns:a16="http://schemas.microsoft.com/office/drawing/2014/main" id="{F6EEE522-4D36-BEBB-28E0-E46D69AB2208}"/>
              </a:ext>
            </a:extLst>
          </p:cNvPr>
          <p:cNvSpPr/>
          <p:nvPr/>
        </p:nvSpPr>
        <p:spPr>
          <a:xfrm>
            <a:off x="5646553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04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89" name="Google Shape;621;p21">
            <a:extLst>
              <a:ext uri="{FF2B5EF4-FFF2-40B4-BE49-F238E27FC236}">
                <a16:creationId xmlns:a16="http://schemas.microsoft.com/office/drawing/2014/main" id="{DEA9428B-E156-C832-46AE-1A46E317A49B}"/>
              </a:ext>
            </a:extLst>
          </p:cNvPr>
          <p:cNvSpPr txBox="1">
            <a:spLocks/>
          </p:cNvSpPr>
          <p:nvPr/>
        </p:nvSpPr>
        <p:spPr>
          <a:xfrm>
            <a:off x="1218744" y="155181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충북대70주년체 Bold"/>
              </a:rPr>
              <a:t>주제 선정 계기</a:t>
            </a:r>
          </a:p>
        </p:txBody>
      </p:sp>
      <p:sp>
        <p:nvSpPr>
          <p:cNvPr id="91" name="Google Shape;621;p21">
            <a:extLst>
              <a:ext uri="{FF2B5EF4-FFF2-40B4-BE49-F238E27FC236}">
                <a16:creationId xmlns:a16="http://schemas.microsoft.com/office/drawing/2014/main" id="{B75CBC85-13B9-838D-EB5F-B5D043447109}"/>
              </a:ext>
            </a:extLst>
          </p:cNvPr>
          <p:cNvSpPr txBox="1">
            <a:spLocks/>
          </p:cNvSpPr>
          <p:nvPr/>
        </p:nvSpPr>
        <p:spPr>
          <a:xfrm>
            <a:off x="1218744" y="1880235"/>
            <a:ext cx="1452958" cy="32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1.우편함 </a:t>
            </a:r>
            <a:r>
              <a:rPr lang="ko-KR" altLang="en-US" sz="900" dirty="0" err="1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선정계기</a:t>
            </a:r>
            <a:endParaRPr lang="ko-KR" altLang="en-US" sz="90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/>
            </a:endParaRPr>
          </a:p>
        </p:txBody>
      </p:sp>
      <p:sp>
        <p:nvSpPr>
          <p:cNvPr id="93" name="Google Shape;621;p21">
            <a:extLst>
              <a:ext uri="{FF2B5EF4-FFF2-40B4-BE49-F238E27FC236}">
                <a16:creationId xmlns:a16="http://schemas.microsoft.com/office/drawing/2014/main" id="{3192E478-D598-B452-9465-374E43CFD90E}"/>
              </a:ext>
            </a:extLst>
          </p:cNvPr>
          <p:cNvSpPr txBox="1">
            <a:spLocks/>
          </p:cNvSpPr>
          <p:nvPr/>
        </p:nvSpPr>
        <p:spPr>
          <a:xfrm>
            <a:off x="4495394" y="155181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구동 방식</a:t>
            </a:r>
          </a:p>
        </p:txBody>
      </p:sp>
      <p:sp>
        <p:nvSpPr>
          <p:cNvPr id="95" name="Google Shape;621;p21">
            <a:extLst>
              <a:ext uri="{FF2B5EF4-FFF2-40B4-BE49-F238E27FC236}">
                <a16:creationId xmlns:a16="http://schemas.microsoft.com/office/drawing/2014/main" id="{42529847-BEEE-616B-6FEB-DA2415D2B963}"/>
              </a:ext>
            </a:extLst>
          </p:cNvPr>
          <p:cNvSpPr txBox="1">
            <a:spLocks/>
          </p:cNvSpPr>
          <p:nvPr/>
        </p:nvSpPr>
        <p:spPr>
          <a:xfrm>
            <a:off x="4495394" y="1880235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1.사용한 툴</a:t>
            </a:r>
          </a:p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2.툴의 구현 방식</a:t>
            </a:r>
          </a:p>
        </p:txBody>
      </p:sp>
      <p:sp>
        <p:nvSpPr>
          <p:cNvPr id="97" name="Google Shape;621;p21">
            <a:extLst>
              <a:ext uri="{FF2B5EF4-FFF2-40B4-BE49-F238E27FC236}">
                <a16:creationId xmlns:a16="http://schemas.microsoft.com/office/drawing/2014/main" id="{E6FEBEF8-1085-E159-45DB-48A73E8E07DC}"/>
              </a:ext>
            </a:extLst>
          </p:cNvPr>
          <p:cNvSpPr txBox="1">
            <a:spLocks/>
          </p:cNvSpPr>
          <p:nvPr/>
        </p:nvSpPr>
        <p:spPr>
          <a:xfrm>
            <a:off x="2827263" y="3643847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충북대70주년체 Bold"/>
              </a:rPr>
              <a:t>기능구성 및 순서도</a:t>
            </a:r>
          </a:p>
        </p:txBody>
      </p:sp>
      <p:sp>
        <p:nvSpPr>
          <p:cNvPr id="99" name="Google Shape;621;p21">
            <a:extLst>
              <a:ext uri="{FF2B5EF4-FFF2-40B4-BE49-F238E27FC236}">
                <a16:creationId xmlns:a16="http://schemas.microsoft.com/office/drawing/2014/main" id="{1BBBAE6A-4DE1-8EF0-ADB9-652F54732444}"/>
              </a:ext>
            </a:extLst>
          </p:cNvPr>
          <p:cNvSpPr txBox="1">
            <a:spLocks/>
          </p:cNvSpPr>
          <p:nvPr/>
        </p:nvSpPr>
        <p:spPr>
          <a:xfrm>
            <a:off x="2827263" y="3972272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ea typeface="충북대70주년체 Regular"/>
              </a:rPr>
              <a:t>1.기능구성도 소개</a:t>
            </a:r>
          </a:p>
          <a:p>
            <a:r>
              <a:rPr lang="ko-KR" altLang="en-US" sz="900" dirty="0">
                <a:solidFill>
                  <a:schemeClr val="bg2"/>
                </a:solidFill>
                <a:ea typeface="충북대70주년체 Regular"/>
              </a:rPr>
              <a:t>2.순서도 소개</a:t>
            </a:r>
          </a:p>
        </p:txBody>
      </p:sp>
      <p:sp>
        <p:nvSpPr>
          <p:cNvPr id="101" name="Google Shape;621;p21">
            <a:extLst>
              <a:ext uri="{FF2B5EF4-FFF2-40B4-BE49-F238E27FC236}">
                <a16:creationId xmlns:a16="http://schemas.microsoft.com/office/drawing/2014/main" id="{3CA69A50-DC60-1716-0CD2-147CDB32E1DA}"/>
              </a:ext>
            </a:extLst>
          </p:cNvPr>
          <p:cNvSpPr txBox="1">
            <a:spLocks/>
          </p:cNvSpPr>
          <p:nvPr/>
        </p:nvSpPr>
        <p:spPr>
          <a:xfrm>
            <a:off x="6103913" y="3643847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충북대70주년체 Bold"/>
              </a:rPr>
              <a:t>완성작품 시현</a:t>
            </a:r>
          </a:p>
        </p:txBody>
      </p:sp>
      <p:sp>
        <p:nvSpPr>
          <p:cNvPr id="103" name="Google Shape;621;p21">
            <a:extLst>
              <a:ext uri="{FF2B5EF4-FFF2-40B4-BE49-F238E27FC236}">
                <a16:creationId xmlns:a16="http://schemas.microsoft.com/office/drawing/2014/main" id="{4DB4F1B7-87D4-D5D4-041E-8583002E79A8}"/>
              </a:ext>
            </a:extLst>
          </p:cNvPr>
          <p:cNvSpPr txBox="1">
            <a:spLocks/>
          </p:cNvSpPr>
          <p:nvPr/>
        </p:nvSpPr>
        <p:spPr>
          <a:xfrm>
            <a:off x="6103913" y="3972272"/>
            <a:ext cx="1452958" cy="323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1.시현영상</a:t>
            </a:r>
            <a:endParaRPr lang="ko-KR" altLang="en-US" sz="900" dirty="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07" name="Google Shape;621;p21">
            <a:extLst>
              <a:ext uri="{FF2B5EF4-FFF2-40B4-BE49-F238E27FC236}">
                <a16:creationId xmlns:a16="http://schemas.microsoft.com/office/drawing/2014/main" id="{9C349843-E76E-99B2-794A-C1D34036E8D7}"/>
              </a:ext>
            </a:extLst>
          </p:cNvPr>
          <p:cNvSpPr txBox="1">
            <a:spLocks/>
          </p:cNvSpPr>
          <p:nvPr/>
        </p:nvSpPr>
        <p:spPr>
          <a:xfrm>
            <a:off x="7626409" y="1572912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충북대70주년체 Bold" panose="020B0000000000000000" pitchFamily="50" charset="-127"/>
                <a:ea typeface="충북대70주년체 Bold"/>
              </a:rPr>
              <a:t>소감</a:t>
            </a:r>
          </a:p>
        </p:txBody>
      </p:sp>
      <p:cxnSp>
        <p:nvCxnSpPr>
          <p:cNvPr id="110" name="Google Shape;2737;p58">
            <a:extLst>
              <a:ext uri="{FF2B5EF4-FFF2-40B4-BE49-F238E27FC236}">
                <a16:creationId xmlns:a16="http://schemas.microsoft.com/office/drawing/2014/main" id="{4B132DCB-549F-37F7-6344-F10FB28CD5BC}"/>
              </a:ext>
            </a:extLst>
          </p:cNvPr>
          <p:cNvCxnSpPr>
            <a:cxnSpLocks/>
          </p:cNvCxnSpPr>
          <p:nvPr/>
        </p:nvCxnSpPr>
        <p:spPr>
          <a:xfrm rot="10800000">
            <a:off x="7624391" y="1536105"/>
            <a:ext cx="0" cy="142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621;p21">
            <a:extLst>
              <a:ext uri="{FF2B5EF4-FFF2-40B4-BE49-F238E27FC236}">
                <a16:creationId xmlns:a16="http://schemas.microsoft.com/office/drawing/2014/main" id="{F481BDF5-B008-BB55-C89C-F2CAEE84DCC3}"/>
              </a:ext>
            </a:extLst>
          </p:cNvPr>
          <p:cNvSpPr txBox="1">
            <a:spLocks/>
          </p:cNvSpPr>
          <p:nvPr/>
        </p:nvSpPr>
        <p:spPr>
          <a:xfrm>
            <a:off x="7626409" y="1901337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1.에러사항</a:t>
            </a:r>
          </a:p>
          <a:p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2.아쉬운점</a:t>
            </a:r>
          </a:p>
        </p:txBody>
      </p:sp>
      <p:sp>
        <p:nvSpPr>
          <p:cNvPr id="105" name="Google Shape;2751;p58">
            <a:extLst>
              <a:ext uri="{FF2B5EF4-FFF2-40B4-BE49-F238E27FC236}">
                <a16:creationId xmlns:a16="http://schemas.microsoft.com/office/drawing/2014/main" id="{7AC3FC74-10A6-595E-616F-03A93F791546}"/>
              </a:ext>
            </a:extLst>
          </p:cNvPr>
          <p:cNvSpPr/>
          <p:nvPr/>
        </p:nvSpPr>
        <p:spPr>
          <a:xfrm>
            <a:off x="7328208" y="2690431"/>
            <a:ext cx="606000" cy="606000"/>
          </a:xfrm>
          <a:prstGeom prst="ellipse">
            <a:avLst/>
          </a:prstGeom>
          <a:solidFill>
            <a:srgbClr val="ABB5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05</a:t>
            </a:r>
            <a:endParaRPr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6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7931139" y="4222591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416893"/>
            <a:ext cx="4734000" cy="615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MQTT 와 SQL 간 통신</a:t>
            </a:r>
          </a:p>
          <a:p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0" name="Google Shape;1709;p61"/>
          <p:cNvSpPr/>
          <p:nvPr/>
        </p:nvSpPr>
        <p:spPr>
          <a:xfrm>
            <a:off x="5148000" y="3173757"/>
            <a:ext cx="862500" cy="862500"/>
          </a:xfrm>
          <a:prstGeom prst="flowChartConnector">
            <a:avLst/>
          </a:prstGeom>
          <a:solidFill>
            <a:srgbClr val="A29FAA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4</a:t>
            </a:r>
            <a:endParaRPr dirty="0"/>
          </a:p>
        </p:txBody>
      </p:sp>
      <p:cxnSp>
        <p:nvCxnSpPr>
          <p:cNvPr id="111" name="Google Shape;1713;p61"/>
          <p:cNvCxnSpPr>
            <a:stCxn id="113" idx="4"/>
            <a:endCxn id="112" idx="0"/>
          </p:cNvCxnSpPr>
          <p:nvPr/>
        </p:nvCxnSpPr>
        <p:spPr>
          <a:xfrm rot="5400000">
            <a:off x="4213834" y="1808340"/>
            <a:ext cx="716333" cy="20145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bg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12" name="Google Shape;1714;p61"/>
          <p:cNvSpPr/>
          <p:nvPr/>
        </p:nvSpPr>
        <p:spPr>
          <a:xfrm>
            <a:off x="3133500" y="3173757"/>
            <a:ext cx="862500" cy="862500"/>
          </a:xfrm>
          <a:prstGeom prst="flowChartConnector">
            <a:avLst/>
          </a:prstGeom>
          <a:solidFill>
            <a:srgbClr val="C0BEC6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</a:t>
            </a:r>
            <a:endParaRPr dirty="0"/>
          </a:p>
        </p:txBody>
      </p:sp>
      <p:sp>
        <p:nvSpPr>
          <p:cNvPr id="113" name="Google Shape;1712;p61"/>
          <p:cNvSpPr/>
          <p:nvPr/>
        </p:nvSpPr>
        <p:spPr>
          <a:xfrm>
            <a:off x="5148000" y="1594924"/>
            <a:ext cx="862500" cy="862500"/>
          </a:xfrm>
          <a:prstGeom prst="flowChartConnector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2</a:t>
            </a:r>
            <a:endParaRPr/>
          </a:p>
        </p:txBody>
      </p:sp>
      <p:sp>
        <p:nvSpPr>
          <p:cNvPr id="114" name="Google Shape;1711;p61"/>
          <p:cNvSpPr/>
          <p:nvPr/>
        </p:nvSpPr>
        <p:spPr>
          <a:xfrm>
            <a:off x="3133500" y="1594924"/>
            <a:ext cx="862500" cy="862500"/>
          </a:xfrm>
          <a:prstGeom prst="flowChartConnector">
            <a:avLst/>
          </a:prstGeom>
          <a:solidFill>
            <a:schemeClr val="accent4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</a:t>
            </a:r>
            <a:endParaRPr dirty="0"/>
          </a:p>
        </p:txBody>
      </p:sp>
      <p:cxnSp>
        <p:nvCxnSpPr>
          <p:cNvPr id="116" name="직선 연결선 115"/>
          <p:cNvCxnSpPr>
            <a:stCxn id="114" idx="6"/>
            <a:endCxn id="113" idx="2"/>
          </p:cNvCxnSpPr>
          <p:nvPr/>
        </p:nvCxnSpPr>
        <p:spPr>
          <a:xfrm>
            <a:off x="3996000" y="2026174"/>
            <a:ext cx="115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112" idx="6"/>
            <a:endCxn id="110" idx="2"/>
          </p:cNvCxnSpPr>
          <p:nvPr/>
        </p:nvCxnSpPr>
        <p:spPr>
          <a:xfrm>
            <a:off x="3996000" y="3605007"/>
            <a:ext cx="115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374313" y="1735949"/>
            <a:ext cx="1472796" cy="580451"/>
            <a:chOff x="1374313" y="2057431"/>
            <a:chExt cx="1472796" cy="580451"/>
          </a:xfrm>
        </p:grpSpPr>
        <p:sp>
          <p:nvSpPr>
            <p:cNvPr id="62" name="Google Shape;1610;p57"/>
            <p:cNvSpPr txBox="1"/>
            <p:nvPr/>
          </p:nvSpPr>
          <p:spPr>
            <a:xfrm>
              <a:off x="1374313" y="2057431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defRPr/>
              </a:pPr>
              <a:r>
                <a:rPr lang="ko-KR" altLang="en-US" sz="1050" dirty="0" err="1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아두이노</a:t>
              </a:r>
              <a:r>
                <a:rPr lang="ko-KR" altLang="en-US" sz="1050" dirty="0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 에서 송신</a:t>
              </a:r>
              <a:endParaRPr lang="ko-KR" altLang="en-US" sz="105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  <a:cs typeface="Dela Gothic One"/>
              </a:endParaRPr>
            </a:p>
          </p:txBody>
        </p:sp>
        <p:sp>
          <p:nvSpPr>
            <p:cNvPr id="63" name="Google Shape;1611;p57"/>
            <p:cNvSpPr txBox="1"/>
            <p:nvPr/>
          </p:nvSpPr>
          <p:spPr>
            <a:xfrm>
              <a:off x="1374313" y="2391661"/>
              <a:ext cx="14727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defRPr/>
              </a:pP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아두이노에서</a:t>
              </a: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 </a:t>
              </a: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mqtt</a:t>
              </a: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 전송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  <a:p>
              <a:pPr algn="r"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ESP 32가 토픽과 메시지를 전송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74313" y="3314782"/>
            <a:ext cx="1472796" cy="457341"/>
            <a:chOff x="1374313" y="3265939"/>
            <a:chExt cx="1472796" cy="457341"/>
          </a:xfrm>
        </p:grpSpPr>
        <p:sp>
          <p:nvSpPr>
            <p:cNvPr id="64" name="Google Shape;1613;p57"/>
            <p:cNvSpPr txBox="1"/>
            <p:nvPr/>
          </p:nvSpPr>
          <p:spPr>
            <a:xfrm>
              <a:off x="1374313" y="3265939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buClr>
                  <a:schemeClr val="dk1"/>
                </a:buClr>
                <a:buSzPct val="25000"/>
                <a:defRPr/>
              </a:pPr>
              <a:r>
                <a:rPr lang="ko-KR" altLang="en-US" sz="1050" dirty="0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파이썬 수신</a:t>
              </a:r>
            </a:p>
          </p:txBody>
        </p:sp>
        <p:sp>
          <p:nvSpPr>
            <p:cNvPr id="65" name="Google Shape;1614;p57"/>
            <p:cNvSpPr txBox="1"/>
            <p:nvPr/>
          </p:nvSpPr>
          <p:spPr>
            <a:xfrm>
              <a:off x="1374313" y="3600169"/>
              <a:ext cx="147279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r">
                <a:defRPr/>
              </a:pP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파이썬에서</a:t>
              </a: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 메시지 수신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00000" y="1735949"/>
            <a:ext cx="1472796" cy="457341"/>
            <a:chOff x="1374313" y="2057431"/>
            <a:chExt cx="1472796" cy="457341"/>
          </a:xfrm>
        </p:grpSpPr>
        <p:sp>
          <p:nvSpPr>
            <p:cNvPr id="69" name="Google Shape;1610;p57"/>
            <p:cNvSpPr txBox="1"/>
            <p:nvPr/>
          </p:nvSpPr>
          <p:spPr>
            <a:xfrm>
              <a:off x="1374313" y="2057431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/>
                  </a:solidFill>
                  <a:ea typeface="충북대70주년체 Bold"/>
                  <a:sym typeface="Dela Gothic One"/>
                </a:rPr>
                <a:t>MQTT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70" name="Google Shape;1611;p57"/>
            <p:cNvSpPr txBox="1"/>
            <p:nvPr/>
          </p:nvSpPr>
          <p:spPr>
            <a:xfrm>
              <a:off x="1374313" y="2391661"/>
              <a:ext cx="147279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토픽과 메시지를 확인하고 보냄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300000" y="3314782"/>
            <a:ext cx="1472796" cy="580451"/>
            <a:chOff x="1374313" y="3265939"/>
            <a:chExt cx="1472796" cy="580451"/>
          </a:xfrm>
        </p:grpSpPr>
        <p:sp>
          <p:nvSpPr>
            <p:cNvPr id="73" name="Google Shape;1613;p57"/>
            <p:cNvSpPr txBox="1"/>
            <p:nvPr/>
          </p:nvSpPr>
          <p:spPr>
            <a:xfrm>
              <a:off x="1374313" y="3265939"/>
              <a:ext cx="1472796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1050" dirty="0" err="1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파이썬에서</a:t>
              </a:r>
              <a:r>
                <a:rPr lang="ko-KR" altLang="en-US" sz="1050" dirty="0">
                  <a:solidFill>
                    <a:schemeClr val="bg2"/>
                  </a:solidFill>
                  <a:latin typeface="충북대70주년체 Bold" panose="020B0000000000000000" pitchFamily="50" charset="-127"/>
                  <a:ea typeface="충북대70주년체 Bold"/>
                  <a:cs typeface="Dela Gothic One"/>
                </a:rPr>
                <a:t> SQL 전송</a:t>
              </a:r>
              <a:endParaRPr lang="ko-KR" altLang="en-US" sz="105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  <a:cs typeface="Dela Gothic One"/>
              </a:endParaRPr>
            </a:p>
          </p:txBody>
        </p:sp>
        <p:sp>
          <p:nvSpPr>
            <p:cNvPr id="74" name="Google Shape;1614;p57"/>
            <p:cNvSpPr txBox="1"/>
            <p:nvPr/>
          </p:nvSpPr>
          <p:spPr>
            <a:xfrm>
              <a:off x="1374313" y="3600169"/>
              <a:ext cx="14727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kumimoji="0" sz="1400" b="0" i="0" u="none" strike="noStrike" kern="0" cap="none" spc="0" normalizeH="0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전달 받은 메시지를 </a:t>
              </a:r>
              <a:r>
                <a:rPr lang="ko-KR" altLang="en-US" sz="800" dirty="0" err="1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파이썬에서</a:t>
              </a:r>
            </a:p>
            <a:p>
              <a:pPr>
                <a:defRPr/>
              </a:pPr>
              <a:r>
                <a:rPr lang="ko-KR" altLang="en-US" sz="800" dirty="0">
                  <a:solidFill>
                    <a:schemeClr val="bg2"/>
                  </a:solidFill>
                  <a:latin typeface="충북대70주년체 Regular" panose="020B0000000000000000" pitchFamily="50" charset="-127"/>
                  <a:ea typeface="충북대70주년체 Regular"/>
                  <a:cs typeface="Lato"/>
                </a:rPr>
                <a:t>SQL 로 데이터 전송함</a:t>
              </a:r>
              <a:endParaRPr lang="ko-KR" altLang="en-US" sz="8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75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5"/>
          <p:cNvSpPr/>
          <p:nvPr/>
        </p:nvSpPr>
        <p:spPr>
          <a:xfrm rot="5400000">
            <a:off x="209748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1;p5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53;p4"/>
          <p:cNvSpPr/>
          <p:nvPr/>
        </p:nvSpPr>
        <p:spPr>
          <a:xfrm>
            <a:off x="494200" y="371175"/>
            <a:ext cx="8123700" cy="4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그룹 80"/>
          <p:cNvGrpSpPr/>
          <p:nvPr/>
        </p:nvGrpSpPr>
        <p:grpSpPr>
          <a:xfrm>
            <a:off x="8089496" y="4188948"/>
            <a:ext cx="657933" cy="718332"/>
            <a:chOff x="8089496" y="4188948"/>
            <a:chExt cx="863263" cy="94251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8576862" y="4585776"/>
              <a:ext cx="140661" cy="10066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8465968" y="4681661"/>
              <a:ext cx="133589" cy="96739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8610341" y="4759592"/>
              <a:ext cx="187631" cy="128629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8474895" y="4267889"/>
              <a:ext cx="157625" cy="148090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8275146" y="4652595"/>
              <a:ext cx="154898" cy="123805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8399596" y="4440889"/>
              <a:ext cx="130242" cy="19011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8554740" y="4977404"/>
              <a:ext cx="184895" cy="108540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8634701" y="4393955"/>
              <a:ext cx="93412" cy="11571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8315583" y="4371476"/>
              <a:ext cx="134376" cy="95301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8121903" y="4855936"/>
              <a:ext cx="127621" cy="91587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14154757">
              <a:off x="8195424" y="4258963"/>
              <a:ext cx="181313" cy="1203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8140499" y="4430941"/>
              <a:ext cx="150582" cy="14020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8089496" y="4641001"/>
              <a:ext cx="147978" cy="117211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8264114" y="4793530"/>
              <a:ext cx="124423" cy="17998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448852" y="4851626"/>
              <a:ext cx="178668" cy="101586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8756006" y="4556665"/>
              <a:ext cx="91703" cy="10954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8405812" y="4188948"/>
              <a:ext cx="134376" cy="95301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8646422" y="4219369"/>
              <a:ext cx="134376" cy="95301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8345663" y="5016296"/>
              <a:ext cx="133589" cy="96739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8802177" y="4704733"/>
              <a:ext cx="150582" cy="14020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8826884" y="4407868"/>
              <a:ext cx="133589" cy="96739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" name="Google Shape;2884;p59"/>
          <p:cNvCxnSpPr/>
          <p:nvPr/>
        </p:nvCxnSpPr>
        <p:spPr>
          <a:xfrm flipH="1">
            <a:off x="2052431" y="2481796"/>
            <a:ext cx="6" cy="32042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8" name="Google Shape;621;p21"/>
          <p:cNvSpPr txBox="1">
            <a:spLocks/>
          </p:cNvSpPr>
          <p:nvPr/>
        </p:nvSpPr>
        <p:spPr>
          <a:xfrm>
            <a:off x="1325955" y="1532056"/>
            <a:ext cx="1452958" cy="60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지문등록정보</a:t>
            </a:r>
            <a:br>
              <a:rPr lang="ko-KR" altLang="en-US" sz="900" dirty="0">
                <a:latin typeface="충북대70주년체 Regular" panose="020B0000000000000000" pitchFamily="50" charset="-127"/>
                <a:ea typeface="충북대70주년체 Regular"/>
              </a:rPr>
            </a:br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데이터베이스에서 정보 비교</a:t>
            </a:r>
            <a:endParaRPr lang="ko-KR" altLang="en-US" sz="900" dirty="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69" name="Google Shape;621;p21"/>
          <p:cNvSpPr txBox="1">
            <a:spLocks/>
          </p:cNvSpPr>
          <p:nvPr/>
        </p:nvSpPr>
        <p:spPr>
          <a:xfrm>
            <a:off x="1325955" y="209720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지문 등록정보</a:t>
            </a:r>
            <a:endParaRPr lang="ko-KR" altLang="en-US" sz="11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40003"/>
            <a:ext cx="4734000" cy="369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데이터베이스</a:t>
            </a:r>
            <a:endParaRPr lang="ko-KR" altLang="en-US" sz="12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32" name="Google Shape;2850;p59"/>
          <p:cNvSpPr/>
          <p:nvPr/>
        </p:nvSpPr>
        <p:spPr>
          <a:xfrm>
            <a:off x="4370078" y="371531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2883;p59"/>
          <p:cNvCxnSpPr>
            <a:cxnSpLocks/>
          </p:cNvCxnSpPr>
          <p:nvPr/>
        </p:nvCxnSpPr>
        <p:spPr>
          <a:xfrm flipH="1">
            <a:off x="4691860" y="2416107"/>
            <a:ext cx="5968" cy="386142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" name="Google Shape;621;p21"/>
          <p:cNvSpPr txBox="1">
            <a:spLocks/>
          </p:cNvSpPr>
          <p:nvPr/>
        </p:nvSpPr>
        <p:spPr>
          <a:xfrm>
            <a:off x="3971349" y="1532056"/>
            <a:ext cx="145295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각각 로그 </a:t>
            </a:r>
            <a:r>
              <a:rPr lang="ko-KR" altLang="en-US" sz="900" dirty="0" err="1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테이터와</a:t>
            </a:r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 발생 시간</a:t>
            </a:r>
          </a:p>
        </p:txBody>
      </p:sp>
      <p:sp>
        <p:nvSpPr>
          <p:cNvPr id="74" name="Google Shape;621;p21"/>
          <p:cNvSpPr txBox="1">
            <a:spLocks/>
          </p:cNvSpPr>
          <p:nvPr/>
        </p:nvSpPr>
        <p:spPr>
          <a:xfrm>
            <a:off x="3971349" y="2097200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로그 데이터</a:t>
            </a:r>
            <a:endParaRPr lang="ko-KR" altLang="en-US" sz="11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cxnSp>
        <p:nvCxnSpPr>
          <p:cNvPr id="63" name="Google Shape;2882;p59"/>
          <p:cNvCxnSpPr>
            <a:cxnSpLocks/>
          </p:cNvCxnSpPr>
          <p:nvPr/>
        </p:nvCxnSpPr>
        <p:spPr>
          <a:xfrm flipH="1">
            <a:off x="7041651" y="2409537"/>
            <a:ext cx="5968" cy="386142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" name="Google Shape;621;p21"/>
          <p:cNvSpPr txBox="1">
            <a:spLocks/>
          </p:cNvSpPr>
          <p:nvPr/>
        </p:nvSpPr>
        <p:spPr>
          <a:xfrm>
            <a:off x="6321140" y="1525487"/>
            <a:ext cx="1452958" cy="60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우편물 넣은 시간과 수거여부 데이터</a:t>
            </a:r>
          </a:p>
          <a:p>
            <a:pPr algn="ctr"/>
            <a:endParaRPr lang="ko-KR" altLang="en-US" sz="900" dirty="0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77" name="Google Shape;621;p21"/>
          <p:cNvSpPr txBox="1">
            <a:spLocks/>
          </p:cNvSpPr>
          <p:nvPr/>
        </p:nvSpPr>
        <p:spPr>
          <a:xfrm>
            <a:off x="6321140" y="2090631"/>
            <a:ext cx="1452958" cy="35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우편물 수거 여부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72B3C2-987F-4D2A-E3A3-46563D36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16" y="3056539"/>
            <a:ext cx="1968063" cy="1388680"/>
          </a:xfrm>
          <a:prstGeom prst="rect">
            <a:avLst/>
          </a:prstGeom>
        </p:spPr>
      </p:pic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7B02C29-7FEC-D3E8-30CF-46745C2E7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92" y="3023694"/>
            <a:ext cx="2333953" cy="1429735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95636A-3EBD-7BDB-DB01-2E10AE4A3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53"/>
          <a:stretch/>
        </p:blipFill>
        <p:spPr>
          <a:xfrm>
            <a:off x="3686503" y="3023695"/>
            <a:ext cx="2173265" cy="1431041"/>
          </a:xfrm>
          <a:prstGeom prst="rect">
            <a:avLst/>
          </a:prstGeom>
        </p:spPr>
      </p:pic>
      <p:pic>
        <p:nvPicPr>
          <p:cNvPr id="35" name="그림 3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82E82FE-8E67-518D-F0F2-5D93C8B7E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57" b="16667"/>
          <a:stretch/>
        </p:blipFill>
        <p:spPr>
          <a:xfrm>
            <a:off x="1813035" y="441557"/>
            <a:ext cx="5919285" cy="9227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고찰(에러사항)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097F7-6EF3-AC41-B84C-9C8065842398}"/>
              </a:ext>
            </a:extLst>
          </p:cNvPr>
          <p:cNvSpPr txBox="1"/>
          <p:nvPr/>
        </p:nvSpPr>
        <p:spPr>
          <a:xfrm>
            <a:off x="871865" y="1037568"/>
            <a:ext cx="726264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에러사항이 존재하다.</a:t>
            </a:r>
          </a:p>
          <a:p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초음파 센서로 우편물을 체크하기 때문에 진짜 우편물일지 아닌지 확인 </a:t>
            </a:r>
            <a:r>
              <a:rPr lang="ko-KR" altLang="en-US" dirty="0" err="1"/>
              <a:t>안되는경우가</a:t>
            </a:r>
            <a:r>
              <a:rPr lang="ko-KR" altLang="en-US" dirty="0"/>
              <a:t> 있음</a:t>
            </a:r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지문인식 모듈이 하나 밖에 없어 지문 등록을 미리 </a:t>
            </a:r>
            <a:r>
              <a:rPr lang="ko-KR" altLang="en-US" dirty="0" err="1"/>
              <a:t>해놔야한다</a:t>
            </a:r>
            <a:r>
              <a:rPr lang="ko-KR" altLang="en-US" dirty="0"/>
              <a:t> </a:t>
            </a:r>
            <a:r>
              <a:rPr lang="ko-KR" altLang="en-US" dirty="0" err="1"/>
              <a:t>qt를</a:t>
            </a:r>
            <a:r>
              <a:rPr lang="ko-KR" altLang="en-US" dirty="0"/>
              <a:t> 이용하여 사용자 등록도 진행 하였으면 더 </a:t>
            </a:r>
            <a:r>
              <a:rPr lang="ko-KR" altLang="en-US" dirty="0" err="1"/>
              <a:t>좋았을듯</a:t>
            </a:r>
            <a:r>
              <a:rPr lang="ko-KR" altLang="en-US" dirty="0"/>
              <a:t>...</a:t>
            </a:r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41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2"/>
          <p:cNvSpPr/>
          <p:nvPr/>
        </p:nvSpPr>
        <p:spPr>
          <a:xfrm rot="5400000">
            <a:off x="2120633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;p2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;p2"/>
          <p:cNvSpPr/>
          <p:nvPr/>
        </p:nvSpPr>
        <p:spPr>
          <a:xfrm>
            <a:off x="1929929" y="942582"/>
            <a:ext cx="5445000" cy="331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4;p2"/>
          <p:cNvGrpSpPr/>
          <p:nvPr/>
        </p:nvGrpSpPr>
        <p:grpSpPr>
          <a:xfrm>
            <a:off x="237099" y="156606"/>
            <a:ext cx="732316" cy="785976"/>
            <a:chOff x="-78286" y="28621"/>
            <a:chExt cx="2298565" cy="2439002"/>
          </a:xfrm>
        </p:grpSpPr>
        <p:sp>
          <p:nvSpPr>
            <p:cNvPr id="7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21"/>
          <p:cNvSpPr txBox="1">
            <a:spLocks noGrp="1"/>
          </p:cNvSpPr>
          <p:nvPr>
            <p:ph type="ctrTitle" idx="4294967295"/>
          </p:nvPr>
        </p:nvSpPr>
        <p:spPr>
          <a:xfrm>
            <a:off x="2285429" y="2071078"/>
            <a:ext cx="4734000" cy="615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충북대70주년체 Bold" panose="020B0000000000000000" pitchFamily="50" charset="-127"/>
                <a:ea typeface="충북대70주년체 Bold" panose="020B0000000000000000" pitchFamily="50" charset="-127"/>
              </a:rPr>
              <a:t>THANK YOU</a:t>
            </a:r>
            <a:endParaRPr sz="2800" dirty="0">
              <a:solidFill>
                <a:schemeClr val="accent3">
                  <a:lumMod val="75000"/>
                </a:schemeClr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28" name="Google Shape;621;p21"/>
          <p:cNvSpPr txBox="1">
            <a:spLocks/>
          </p:cNvSpPr>
          <p:nvPr/>
        </p:nvSpPr>
        <p:spPr>
          <a:xfrm>
            <a:off x="4688573" y="3669769"/>
            <a:ext cx="2389801" cy="353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1050" dirty="0">
                <a:solidFill>
                  <a:srgbClr val="987B75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내용을 입력하세요</a:t>
            </a:r>
          </a:p>
        </p:txBody>
      </p:sp>
      <p:grpSp>
        <p:nvGrpSpPr>
          <p:cNvPr id="29" name="Google Shape;14;p2"/>
          <p:cNvGrpSpPr/>
          <p:nvPr/>
        </p:nvGrpSpPr>
        <p:grpSpPr>
          <a:xfrm>
            <a:off x="7140684" y="3669175"/>
            <a:ext cx="932431" cy="1000754"/>
            <a:chOff x="-78286" y="28621"/>
            <a:chExt cx="2298565" cy="2439002"/>
          </a:xfrm>
        </p:grpSpPr>
        <p:sp>
          <p:nvSpPr>
            <p:cNvPr id="30" name="Google Shape;15;p2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;p2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;p2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;p2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;p2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;p2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;p2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;p2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;p2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;p2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;p2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;p2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;p2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;p2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;p2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;p2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;p2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;p2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;p2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;p2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;p2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053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주제 선정 이유</a:t>
            </a:r>
          </a:p>
        </p:txBody>
      </p:sp>
      <p:sp>
        <p:nvSpPr>
          <p:cNvPr id="86" name="Google Shape;1610;p57"/>
          <p:cNvSpPr txBox="1"/>
          <p:nvPr/>
        </p:nvSpPr>
        <p:spPr>
          <a:xfrm>
            <a:off x="783928" y="1437253"/>
            <a:ext cx="2052971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ea typeface="충북대70주년체 Bold"/>
              </a:rPr>
              <a:t>모두가 아는 우편함</a:t>
            </a:r>
          </a:p>
        </p:txBody>
      </p:sp>
      <p:sp>
        <p:nvSpPr>
          <p:cNvPr id="88" name="Google Shape;1613;p57"/>
          <p:cNvSpPr txBox="1"/>
          <p:nvPr/>
        </p:nvSpPr>
        <p:spPr>
          <a:xfrm>
            <a:off x="835658" y="3256264"/>
            <a:ext cx="207267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언제 무엇이 왔는지 잘 모르죠</a:t>
            </a:r>
            <a:endParaRPr lang="ko-KR" altLang="en-US" sz="180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  <a:cs typeface="Dela Gothic One"/>
            </a:endParaRPr>
          </a:p>
        </p:txBody>
      </p:sp>
      <p:pic>
        <p:nvPicPr>
          <p:cNvPr id="2" name="그림 1" descr="실내, 창문, 상자, 용기이(가) 표시된 사진&#10;&#10;자동 생성된 설명">
            <a:extLst>
              <a:ext uri="{FF2B5EF4-FFF2-40B4-BE49-F238E27FC236}">
                <a16:creationId xmlns:a16="http://schemas.microsoft.com/office/drawing/2014/main" id="{D1DA1340-8CC5-8061-482F-97CF9D14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945851"/>
            <a:ext cx="2743199" cy="3639368"/>
          </a:xfrm>
          <a:prstGeom prst="rect">
            <a:avLst/>
          </a:prstGeom>
        </p:spPr>
      </p:pic>
      <p:sp>
        <p:nvSpPr>
          <p:cNvPr id="3" name="Google Shape;1613;p57">
            <a:extLst>
              <a:ext uri="{FF2B5EF4-FFF2-40B4-BE49-F238E27FC236}">
                <a16:creationId xmlns:a16="http://schemas.microsoft.com/office/drawing/2014/main" id="{D1A3D6E7-C0EC-B9FE-A131-7E3874204AEC}"/>
              </a:ext>
            </a:extLst>
          </p:cNvPr>
          <p:cNvSpPr txBox="1"/>
          <p:nvPr/>
        </p:nvSpPr>
        <p:spPr>
          <a:xfrm>
            <a:off x="6235348" y="1062230"/>
            <a:ext cx="2072678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또 누군가 훔쳐가면 어떡하지 라는 </a:t>
            </a:r>
            <a:r>
              <a:rPr lang="ko-KR" altLang="en-US" sz="1800" dirty="0" err="1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생각도있었고</a:t>
            </a:r>
            <a:endParaRPr lang="ko-KR" altLang="en-US" sz="1800" dirty="0" err="1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  <a:cs typeface="Dela Gothic One"/>
            </a:endParaRPr>
          </a:p>
        </p:txBody>
      </p:sp>
      <p:sp>
        <p:nvSpPr>
          <p:cNvPr id="4" name="Google Shape;1613;p57">
            <a:extLst>
              <a:ext uri="{FF2B5EF4-FFF2-40B4-BE49-F238E27FC236}">
                <a16:creationId xmlns:a16="http://schemas.microsoft.com/office/drawing/2014/main" id="{09F5D283-636B-D200-0DCE-EF6E13B67BD6}"/>
              </a:ext>
            </a:extLst>
          </p:cNvPr>
          <p:cNvSpPr txBox="1"/>
          <p:nvPr/>
        </p:nvSpPr>
        <p:spPr>
          <a:xfrm>
            <a:off x="6201599" y="3236721"/>
            <a:ext cx="2072678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우편이 안에 </a:t>
            </a:r>
            <a:r>
              <a:rPr lang="ko-KR" altLang="en-US" sz="1800" dirty="0" err="1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들어가있으면</a:t>
            </a:r>
            <a:r>
              <a:rPr lang="ko-KR" altLang="en-US" sz="1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  <a:cs typeface="Dela Gothic One"/>
              </a:rPr>
              <a:t> 있는지도 모르고</a:t>
            </a:r>
            <a:endParaRPr lang="ko-KR" altLang="en-US" sz="1800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  <a:cs typeface="Dela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10708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8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주제 선정 이유</a:t>
            </a:r>
          </a:p>
        </p:txBody>
      </p:sp>
      <p:sp>
        <p:nvSpPr>
          <p:cNvPr id="5" name="별: 꼭짓점 7개 4">
            <a:extLst>
              <a:ext uri="{FF2B5EF4-FFF2-40B4-BE49-F238E27FC236}">
                <a16:creationId xmlns:a16="http://schemas.microsoft.com/office/drawing/2014/main" id="{B573A59F-23F7-2500-3C80-468796068AFC}"/>
              </a:ext>
            </a:extLst>
          </p:cNvPr>
          <p:cNvSpPr/>
          <p:nvPr/>
        </p:nvSpPr>
        <p:spPr>
          <a:xfrm rot="-1260000">
            <a:off x="-385024" y="693519"/>
            <a:ext cx="4453758" cy="321222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그래서 준비했습니다!~!</a:t>
            </a:r>
          </a:p>
        </p:txBody>
      </p:sp>
      <p:pic>
        <p:nvPicPr>
          <p:cNvPr id="6" name="그림 5" descr="텍스트, 건물, 실내, 레드이(가) 표시된 사진&#10;&#10;자동 생성된 설명">
            <a:extLst>
              <a:ext uri="{FF2B5EF4-FFF2-40B4-BE49-F238E27FC236}">
                <a16:creationId xmlns:a16="http://schemas.microsoft.com/office/drawing/2014/main" id="{C6C4F575-D4AD-CB66-067E-CDD900EB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29" y="2040321"/>
            <a:ext cx="2899584" cy="3086100"/>
          </a:xfrm>
          <a:prstGeom prst="rect">
            <a:avLst/>
          </a:prstGeom>
        </p:spPr>
      </p:pic>
      <p:sp>
        <p:nvSpPr>
          <p:cNvPr id="7" name="별: 꼭짓점 7개 6">
            <a:extLst>
              <a:ext uri="{FF2B5EF4-FFF2-40B4-BE49-F238E27FC236}">
                <a16:creationId xmlns:a16="http://schemas.microsoft.com/office/drawing/2014/main" id="{DC5752CB-FF00-1155-B80A-30F13F6025DD}"/>
              </a:ext>
            </a:extLst>
          </p:cNvPr>
          <p:cNvSpPr/>
          <p:nvPr/>
        </p:nvSpPr>
        <p:spPr>
          <a:xfrm rot="1680000">
            <a:off x="4883288" y="437329"/>
            <a:ext cx="4453758" cy="321222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그건 바로</a:t>
            </a:r>
            <a:b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</a:br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스마트 우편함! </a:t>
            </a:r>
          </a:p>
        </p:txBody>
      </p:sp>
    </p:spTree>
    <p:extLst>
      <p:ext uri="{BB962C8B-B14F-4D97-AF65-F5344CB8AC3E}">
        <p14:creationId xmlns:p14="http://schemas.microsoft.com/office/powerpoint/2010/main" val="14800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주제 선정 이유</a:t>
            </a:r>
          </a:p>
        </p:txBody>
      </p:sp>
      <p:pic>
        <p:nvPicPr>
          <p:cNvPr id="6" name="그림 5" descr="텍스트, 건물, 실내, 레드이(가) 표시된 사진&#10;&#10;자동 생성된 설명">
            <a:extLst>
              <a:ext uri="{FF2B5EF4-FFF2-40B4-BE49-F238E27FC236}">
                <a16:creationId xmlns:a16="http://schemas.microsoft.com/office/drawing/2014/main" id="{C6C4F575-D4AD-CB66-067E-CDD900EB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60" y="923596"/>
            <a:ext cx="3648446" cy="3880944"/>
          </a:xfrm>
          <a:prstGeom prst="rect">
            <a:avLst/>
          </a:prstGeom>
        </p:spPr>
      </p:pic>
      <p:sp>
        <p:nvSpPr>
          <p:cNvPr id="7" name="별: 꼭짓점 7개 6">
            <a:extLst>
              <a:ext uri="{FF2B5EF4-FFF2-40B4-BE49-F238E27FC236}">
                <a16:creationId xmlns:a16="http://schemas.microsoft.com/office/drawing/2014/main" id="{DC5752CB-FF00-1155-B80A-30F13F6025DD}"/>
              </a:ext>
            </a:extLst>
          </p:cNvPr>
          <p:cNvSpPr/>
          <p:nvPr/>
        </p:nvSpPr>
        <p:spPr>
          <a:xfrm>
            <a:off x="4620529" y="962846"/>
            <a:ext cx="4453758" cy="321222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충북대70주년체 Regular"/>
                <a:cs typeface="Arial"/>
              </a:rPr>
              <a:t>단돈 39900원!!!</a:t>
            </a:r>
            <a:endParaRPr 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23261-5D5A-E955-803B-E8E49E9C0102}"/>
              </a:ext>
            </a:extLst>
          </p:cNvPr>
          <p:cNvSpPr txBox="1"/>
          <p:nvPr/>
        </p:nvSpPr>
        <p:spPr>
          <a:xfrm>
            <a:off x="707231" y="1421606"/>
            <a:ext cx="817959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네 너무 놀라셨죠?</a:t>
            </a:r>
          </a:p>
          <a:p>
            <a:endParaRPr lang="ko-KR" altLang="en-US" dirty="0"/>
          </a:p>
          <a:p>
            <a:r>
              <a:rPr lang="ko-KR" altLang="en-US" dirty="0"/>
              <a:t>그럼 다시 진행 해보도록 하겠습니다.</a:t>
            </a:r>
          </a:p>
        </p:txBody>
      </p:sp>
    </p:spTree>
    <p:extLst>
      <p:ext uri="{BB962C8B-B14F-4D97-AF65-F5344CB8AC3E}">
        <p14:creationId xmlns:p14="http://schemas.microsoft.com/office/powerpoint/2010/main" val="217283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3-12_14_29_19_video">
            <a:hlinkClick r:id="" action="ppaction://media"/>
            <a:extLst>
              <a:ext uri="{FF2B5EF4-FFF2-40B4-BE49-F238E27FC236}">
                <a16:creationId xmlns:a16="http://schemas.microsoft.com/office/drawing/2014/main" id="{7482EC69-251F-6809-B6B5-D42415611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359" y="359891"/>
            <a:ext cx="7670456" cy="431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8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p4"/>
          <p:cNvSpPr/>
          <p:nvPr/>
        </p:nvSpPr>
        <p:spPr>
          <a:xfrm rot="5400000">
            <a:off x="2109058" y="623186"/>
            <a:ext cx="2463084" cy="6686550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1;p4"/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s" smtClean="0"/>
              <a:pPr algn="r"/>
              <a:t>6</a:t>
            </a:fld>
            <a:endParaRPr lang="es"/>
          </a:p>
        </p:txBody>
      </p:sp>
      <p:sp>
        <p:nvSpPr>
          <p:cNvPr id="7" name="Google Shape;52;p4"/>
          <p:cNvSpPr/>
          <p:nvPr/>
        </p:nvSpPr>
        <p:spPr>
          <a:xfrm>
            <a:off x="5487455" y="3475"/>
            <a:ext cx="3658046" cy="5194935"/>
          </a:xfrm>
          <a:custGeom>
            <a:avLst/>
            <a:gdLst/>
            <a:ahLst/>
            <a:cxnLst/>
            <a:rect l="l" t="t" r="r" b="b"/>
            <a:pathLst>
              <a:path w="4877395" h="6858000" extrusionOk="0">
                <a:moveTo>
                  <a:pt x="694443" y="0"/>
                </a:moveTo>
                <a:lnTo>
                  <a:pt x="4877395" y="0"/>
                </a:lnTo>
                <a:lnTo>
                  <a:pt x="4877395" y="3787292"/>
                </a:lnTo>
                <a:lnTo>
                  <a:pt x="4877394" y="3787293"/>
                </a:lnTo>
                <a:lnTo>
                  <a:pt x="4877394" y="6858000"/>
                </a:lnTo>
                <a:lnTo>
                  <a:pt x="905664" y="6858000"/>
                </a:lnTo>
                <a:lnTo>
                  <a:pt x="905664" y="6843126"/>
                </a:lnTo>
                <a:lnTo>
                  <a:pt x="975249" y="6730463"/>
                </a:lnTo>
                <a:cubicBezTo>
                  <a:pt x="1194300" y="6333837"/>
                  <a:pt x="1318726" y="5879314"/>
                  <a:pt x="1318726" y="5396205"/>
                </a:cubicBezTo>
                <a:cubicBezTo>
                  <a:pt x="1318726" y="4804397"/>
                  <a:pt x="1132009" y="4255485"/>
                  <a:pt x="813358" y="3803353"/>
                </a:cubicBezTo>
                <a:lnTo>
                  <a:pt x="653847" y="3613666"/>
                </a:lnTo>
                <a:lnTo>
                  <a:pt x="651586" y="3613666"/>
                </a:lnTo>
                <a:lnTo>
                  <a:pt x="651586" y="3611219"/>
                </a:lnTo>
                <a:lnTo>
                  <a:pt x="649851" y="3609341"/>
                </a:lnTo>
                <a:cubicBezTo>
                  <a:pt x="243876" y="3125477"/>
                  <a:pt x="0" y="2505152"/>
                  <a:pt x="0" y="1828800"/>
                </a:cubicBezTo>
                <a:cubicBezTo>
                  <a:pt x="0" y="1152448"/>
                  <a:pt x="243876" y="532123"/>
                  <a:pt x="649851" y="48259"/>
                </a:cubicBezTo>
                <a:lnTo>
                  <a:pt x="694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3;p4"/>
          <p:cNvSpPr/>
          <p:nvPr/>
        </p:nvSpPr>
        <p:spPr>
          <a:xfrm>
            <a:off x="591994" y="380782"/>
            <a:ext cx="8123700" cy="4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5;p4"/>
          <p:cNvGrpSpPr/>
          <p:nvPr/>
        </p:nvGrpSpPr>
        <p:grpSpPr>
          <a:xfrm>
            <a:off x="160282" y="4440651"/>
            <a:ext cx="622499" cy="668111"/>
            <a:chOff x="-78286" y="28621"/>
            <a:chExt cx="2298565" cy="2439002"/>
          </a:xfrm>
        </p:grpSpPr>
        <p:sp>
          <p:nvSpPr>
            <p:cNvPr id="10" name="Google Shape;56;p4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;p4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;p4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;p4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;p4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;p4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;p4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;p4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;p4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;p4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;p4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;p4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;p4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;p4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;p4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;p4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;p4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;p4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;p4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;p4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;p4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주제 선정 이유</a:t>
            </a:r>
            <a:endParaRPr lang="ko-KR" altLang="en-US" dirty="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6" name="Google Shape;621;p21"/>
          <p:cNvSpPr txBox="1">
            <a:spLocks/>
          </p:cNvSpPr>
          <p:nvPr/>
        </p:nvSpPr>
        <p:spPr>
          <a:xfrm>
            <a:off x="4857144" y="2513997"/>
            <a:ext cx="3692972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스마트폰 알림 시스템!</a:t>
            </a:r>
            <a:endParaRPr lang="ko-KR" altLang="en-US" sz="280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7" name="Google Shape;621;p21"/>
          <p:cNvSpPr txBox="1">
            <a:spLocks/>
          </p:cNvSpPr>
          <p:nvPr/>
        </p:nvSpPr>
        <p:spPr>
          <a:xfrm>
            <a:off x="5384056" y="3175507"/>
            <a:ext cx="2556543" cy="400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우편 알림을 스마트폰으로 </a:t>
            </a:r>
            <a:endParaRPr lang="ko-KR" altLang="en-US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27" y="1903660"/>
            <a:ext cx="437577" cy="437577"/>
          </a:xfrm>
          <a:prstGeom prst="rect">
            <a:avLst/>
          </a:prstGeom>
        </p:spPr>
      </p:pic>
      <p:sp>
        <p:nvSpPr>
          <p:cNvPr id="113" name="Google Shape;621;p21"/>
          <p:cNvSpPr txBox="1">
            <a:spLocks/>
          </p:cNvSpPr>
          <p:nvPr/>
        </p:nvSpPr>
        <p:spPr>
          <a:xfrm>
            <a:off x="1294851" y="2481152"/>
            <a:ext cx="2379181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2"/>
                </a:solidFill>
                <a:latin typeface="충북대70주년체 Bold" panose="020B0000000000000000" pitchFamily="50" charset="-127"/>
                <a:ea typeface="충북대70주년체 Bold"/>
              </a:rPr>
              <a:t>보안 강화!</a:t>
            </a:r>
            <a:endParaRPr lang="ko-KR" altLang="en-US" sz="2800">
              <a:solidFill>
                <a:schemeClr val="bg2"/>
              </a:solidFill>
              <a:latin typeface="충북대70주년체 Bold" panose="020B0000000000000000" pitchFamily="50" charset="-127"/>
              <a:ea typeface="충북대70주년체 Bold" panose="020B0000000000000000" pitchFamily="50" charset="-127"/>
            </a:endParaRPr>
          </a:p>
        </p:txBody>
      </p:sp>
      <p:sp>
        <p:nvSpPr>
          <p:cNvPr id="114" name="Google Shape;621;p21"/>
          <p:cNvSpPr txBox="1">
            <a:spLocks/>
          </p:cNvSpPr>
          <p:nvPr/>
        </p:nvSpPr>
        <p:spPr>
          <a:xfrm>
            <a:off x="1386816" y="3176246"/>
            <a:ext cx="2352906" cy="400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충북대70주년체 Regular" panose="020B0000000000000000" pitchFamily="50" charset="-127"/>
                <a:ea typeface="충북대70주년체 Regular"/>
              </a:rPr>
              <a:t> 지문 인식 시스템 탑재</a:t>
            </a:r>
            <a:endParaRPr lang="ko-KR" altLang="en-US">
              <a:solidFill>
                <a:schemeClr val="bg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69" y="1903660"/>
            <a:ext cx="437577" cy="4375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D0DF2F-205E-7299-3FCB-568ADF4480C5}"/>
              </a:ext>
            </a:extLst>
          </p:cNvPr>
          <p:cNvSpPr/>
          <p:nvPr/>
        </p:nvSpPr>
        <p:spPr>
          <a:xfrm>
            <a:off x="1061463" y="959890"/>
            <a:ext cx="2302011" cy="442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스마트 우편함이란?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3" grpId="0"/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21;p21"/>
          <p:cNvSpPr txBox="1">
            <a:spLocks/>
          </p:cNvSpPr>
          <p:nvPr/>
        </p:nvSpPr>
        <p:spPr>
          <a:xfrm>
            <a:off x="783344" y="524615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기능 구성도</a:t>
            </a:r>
          </a:p>
        </p:txBody>
      </p:sp>
      <p:pic>
        <p:nvPicPr>
          <p:cNvPr id="4" name="그림 3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6FE40CA6-0668-F510-F2D2-FD6EBD0F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2" y="376073"/>
            <a:ext cx="4220870" cy="44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7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3;p5"/>
          <p:cNvGrpSpPr/>
          <p:nvPr/>
        </p:nvGrpSpPr>
        <p:grpSpPr>
          <a:xfrm>
            <a:off x="8062757" y="4305718"/>
            <a:ext cx="686761" cy="737082"/>
            <a:chOff x="-78286" y="28621"/>
            <a:chExt cx="2298565" cy="2439002"/>
          </a:xfrm>
        </p:grpSpPr>
        <p:sp>
          <p:nvSpPr>
            <p:cNvPr id="9" name="Google Shape;84;p5"/>
            <p:cNvSpPr/>
            <p:nvPr/>
          </p:nvSpPr>
          <p:spPr>
            <a:xfrm rot="5400000">
              <a:off x="1206938" y="1093571"/>
              <a:ext cx="352330" cy="255034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;p5"/>
            <p:cNvSpPr/>
            <p:nvPr/>
          </p:nvSpPr>
          <p:spPr>
            <a:xfrm rot="5400000">
              <a:off x="925882" y="13338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;p5"/>
            <p:cNvSpPr/>
            <p:nvPr/>
          </p:nvSpPr>
          <p:spPr>
            <a:xfrm rot="5400000">
              <a:off x="1292435" y="1528544"/>
              <a:ext cx="469980" cy="325890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;p5"/>
            <p:cNvSpPr/>
            <p:nvPr/>
          </p:nvSpPr>
          <p:spPr>
            <a:xfrm rot="5400000">
              <a:off x="948845" y="296641"/>
              <a:ext cx="394821" cy="375195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;p5"/>
            <p:cNvSpPr/>
            <p:nvPr/>
          </p:nvSpPr>
          <p:spPr>
            <a:xfrm rot="5400000">
              <a:off x="442730" y="1260607"/>
              <a:ext cx="387992" cy="313666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;p5"/>
            <p:cNvSpPr/>
            <p:nvPr/>
          </p:nvSpPr>
          <p:spPr>
            <a:xfrm rot="5400000">
              <a:off x="757676" y="729370"/>
              <a:ext cx="326232" cy="481664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5"/>
            <p:cNvSpPr/>
            <p:nvPr/>
          </p:nvSpPr>
          <p:spPr>
            <a:xfrm rot="8360653">
              <a:off x="1148871" y="2075973"/>
              <a:ext cx="468441" cy="271872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;p5"/>
            <p:cNvSpPr/>
            <p:nvPr/>
          </p:nvSpPr>
          <p:spPr>
            <a:xfrm rot="5400000">
              <a:off x="1352798" y="612876"/>
              <a:ext cx="233979" cy="293161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;p5"/>
            <p:cNvSpPr/>
            <p:nvPr/>
          </p:nvSpPr>
          <p:spPr>
            <a:xfrm rot="8883467">
              <a:off x="542953" y="558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;p5"/>
            <p:cNvSpPr/>
            <p:nvPr/>
          </p:nvSpPr>
          <p:spPr>
            <a:xfrm rot="8883467">
              <a:off x="52253" y="1771718"/>
              <a:ext cx="323334" cy="229408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;p5"/>
            <p:cNvSpPr/>
            <p:nvPr/>
          </p:nvSpPr>
          <p:spPr>
            <a:xfrm rot="-7445243">
              <a:off x="241128" y="274679"/>
              <a:ext cx="454156" cy="305016"/>
            </a:xfrm>
            <a:custGeom>
              <a:avLst/>
              <a:gdLst/>
              <a:ahLst/>
              <a:cxnLst/>
              <a:rect l="l" t="t" r="r" b="b"/>
              <a:pathLst>
                <a:path w="40195" h="25540" extrusionOk="0">
                  <a:moveTo>
                    <a:pt x="26298" y="1"/>
                  </a:moveTo>
                  <a:cubicBezTo>
                    <a:pt x="24682" y="1"/>
                    <a:pt x="22930" y="416"/>
                    <a:pt x="21106" y="1366"/>
                  </a:cubicBezTo>
                  <a:cubicBezTo>
                    <a:pt x="20135" y="1889"/>
                    <a:pt x="19165" y="2426"/>
                    <a:pt x="18164" y="2904"/>
                  </a:cubicBezTo>
                  <a:cubicBezTo>
                    <a:pt x="16939" y="3636"/>
                    <a:pt x="15699" y="4353"/>
                    <a:pt x="14400" y="4966"/>
                  </a:cubicBezTo>
                  <a:cubicBezTo>
                    <a:pt x="13071" y="5682"/>
                    <a:pt x="11682" y="6325"/>
                    <a:pt x="10367" y="7086"/>
                  </a:cubicBezTo>
                  <a:cubicBezTo>
                    <a:pt x="1" y="12263"/>
                    <a:pt x="4744" y="25539"/>
                    <a:pt x="13909" y="25539"/>
                  </a:cubicBezTo>
                  <a:cubicBezTo>
                    <a:pt x="15479" y="25539"/>
                    <a:pt x="17179" y="25150"/>
                    <a:pt x="18955" y="24263"/>
                  </a:cubicBezTo>
                  <a:cubicBezTo>
                    <a:pt x="20404" y="23456"/>
                    <a:pt x="21883" y="22724"/>
                    <a:pt x="23347" y="21963"/>
                  </a:cubicBezTo>
                  <a:cubicBezTo>
                    <a:pt x="24885" y="21216"/>
                    <a:pt x="26364" y="20364"/>
                    <a:pt x="27842" y="19498"/>
                  </a:cubicBezTo>
                  <a:cubicBezTo>
                    <a:pt x="28275" y="19364"/>
                    <a:pt x="28828" y="19020"/>
                    <a:pt x="29261" y="18781"/>
                  </a:cubicBezTo>
                  <a:cubicBezTo>
                    <a:pt x="29740" y="18525"/>
                    <a:pt x="30102" y="18311"/>
                    <a:pt x="30107" y="18311"/>
                  </a:cubicBezTo>
                  <a:lnTo>
                    <a:pt x="30107" y="18311"/>
                  </a:lnTo>
                  <a:cubicBezTo>
                    <a:pt x="30109" y="18311"/>
                    <a:pt x="30069" y="18336"/>
                    <a:pt x="29978" y="18393"/>
                  </a:cubicBezTo>
                  <a:cubicBezTo>
                    <a:pt x="40194" y="13069"/>
                    <a:pt x="35362" y="1"/>
                    <a:pt x="26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;p5"/>
            <p:cNvSpPr/>
            <p:nvPr/>
          </p:nvSpPr>
          <p:spPr>
            <a:xfrm rot="8883467">
              <a:off x="99366" y="7071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;p5"/>
            <p:cNvSpPr/>
            <p:nvPr/>
          </p:nvSpPr>
          <p:spPr>
            <a:xfrm rot="8883467">
              <a:off x="-29851" y="1233344"/>
              <a:ext cx="374910" cy="293592"/>
            </a:xfrm>
            <a:custGeom>
              <a:avLst/>
              <a:gdLst/>
              <a:ahLst/>
              <a:cxnLst/>
              <a:rect l="l" t="t" r="r" b="b"/>
              <a:pathLst>
                <a:path w="33183" h="24582" extrusionOk="0">
                  <a:moveTo>
                    <a:pt x="19365" y="0"/>
                  </a:moveTo>
                  <a:cubicBezTo>
                    <a:pt x="17302" y="0"/>
                    <a:pt x="15082" y="711"/>
                    <a:pt x="12899" y="2387"/>
                  </a:cubicBezTo>
                  <a:cubicBezTo>
                    <a:pt x="10629" y="4164"/>
                    <a:pt x="8448" y="6076"/>
                    <a:pt x="6507" y="8227"/>
                  </a:cubicBezTo>
                  <a:cubicBezTo>
                    <a:pt x="1" y="15810"/>
                    <a:pt x="6174" y="24581"/>
                    <a:pt x="13413" y="24581"/>
                  </a:cubicBezTo>
                  <a:cubicBezTo>
                    <a:pt x="16012" y="24581"/>
                    <a:pt x="18748" y="23451"/>
                    <a:pt x="21084" y="20728"/>
                  </a:cubicBezTo>
                  <a:cubicBezTo>
                    <a:pt x="22219" y="19668"/>
                    <a:pt x="23309" y="18517"/>
                    <a:pt x="24594" y="17621"/>
                  </a:cubicBezTo>
                  <a:cubicBezTo>
                    <a:pt x="33182" y="11034"/>
                    <a:pt x="27492" y="0"/>
                    <a:pt x="19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;p5"/>
            <p:cNvSpPr/>
            <p:nvPr/>
          </p:nvSpPr>
          <p:spPr>
            <a:xfrm rot="8883467">
              <a:off x="412553" y="1615401"/>
              <a:ext cx="315233" cy="450838"/>
            </a:xfrm>
            <a:custGeom>
              <a:avLst/>
              <a:gdLst/>
              <a:ahLst/>
              <a:cxnLst/>
              <a:rect l="l" t="t" r="r" b="b"/>
              <a:pathLst>
                <a:path w="27901" h="37748" extrusionOk="0">
                  <a:moveTo>
                    <a:pt x="10556" y="1"/>
                  </a:moveTo>
                  <a:cubicBezTo>
                    <a:pt x="5275" y="1"/>
                    <a:pt x="1" y="4150"/>
                    <a:pt x="1052" y="11544"/>
                  </a:cubicBezTo>
                  <a:cubicBezTo>
                    <a:pt x="1560" y="14755"/>
                    <a:pt x="2322" y="17922"/>
                    <a:pt x="3113" y="21073"/>
                  </a:cubicBezTo>
                  <a:cubicBezTo>
                    <a:pt x="3965" y="24717"/>
                    <a:pt x="5204" y="28227"/>
                    <a:pt x="6773" y="31633"/>
                  </a:cubicBezTo>
                  <a:cubicBezTo>
                    <a:pt x="8780" y="35941"/>
                    <a:pt x="12218" y="37747"/>
                    <a:pt x="15591" y="37747"/>
                  </a:cubicBezTo>
                  <a:cubicBezTo>
                    <a:pt x="21855" y="37747"/>
                    <a:pt x="27900" y="31521"/>
                    <a:pt x="24173" y="23522"/>
                  </a:cubicBezTo>
                  <a:cubicBezTo>
                    <a:pt x="23082" y="21222"/>
                    <a:pt x="22306" y="18833"/>
                    <a:pt x="21738" y="16353"/>
                  </a:cubicBezTo>
                  <a:cubicBezTo>
                    <a:pt x="21096" y="13859"/>
                    <a:pt x="20469" y="11365"/>
                    <a:pt x="20065" y="8826"/>
                  </a:cubicBezTo>
                  <a:cubicBezTo>
                    <a:pt x="19198" y="2777"/>
                    <a:pt x="14875" y="1"/>
                    <a:pt x="10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 rot="8883467">
              <a:off x="880597" y="1760922"/>
              <a:ext cx="452665" cy="254453"/>
            </a:xfrm>
            <a:custGeom>
              <a:avLst/>
              <a:gdLst/>
              <a:ahLst/>
              <a:cxnLst/>
              <a:rect l="l" t="t" r="r" b="b"/>
              <a:pathLst>
                <a:path w="40065" h="21305" extrusionOk="0">
                  <a:moveTo>
                    <a:pt x="13750" y="1"/>
                  </a:moveTo>
                  <a:cubicBezTo>
                    <a:pt x="2960" y="1"/>
                    <a:pt x="1" y="15995"/>
                    <a:pt x="12110" y="19016"/>
                  </a:cubicBezTo>
                  <a:cubicBezTo>
                    <a:pt x="14052" y="19718"/>
                    <a:pt x="16083" y="20136"/>
                    <a:pt x="18129" y="20449"/>
                  </a:cubicBezTo>
                  <a:cubicBezTo>
                    <a:pt x="19623" y="20659"/>
                    <a:pt x="21116" y="20942"/>
                    <a:pt x="22625" y="21122"/>
                  </a:cubicBezTo>
                  <a:cubicBezTo>
                    <a:pt x="23790" y="21226"/>
                    <a:pt x="24970" y="21271"/>
                    <a:pt x="26150" y="21301"/>
                  </a:cubicBezTo>
                  <a:cubicBezTo>
                    <a:pt x="26260" y="21303"/>
                    <a:pt x="26369" y="21305"/>
                    <a:pt x="26477" y="21305"/>
                  </a:cubicBezTo>
                  <a:cubicBezTo>
                    <a:pt x="39733" y="21305"/>
                    <a:pt x="40065" y="2404"/>
                    <a:pt x="26598" y="2093"/>
                  </a:cubicBezTo>
                  <a:cubicBezTo>
                    <a:pt x="25956" y="2078"/>
                    <a:pt x="25328" y="2063"/>
                    <a:pt x="24701" y="2019"/>
                  </a:cubicBezTo>
                  <a:cubicBezTo>
                    <a:pt x="23446" y="1899"/>
                    <a:pt x="22237" y="1585"/>
                    <a:pt x="20982" y="1466"/>
                  </a:cubicBezTo>
                  <a:cubicBezTo>
                    <a:pt x="19533" y="1272"/>
                    <a:pt x="18159" y="839"/>
                    <a:pt x="16770" y="391"/>
                  </a:cubicBezTo>
                  <a:cubicBezTo>
                    <a:pt x="15706" y="124"/>
                    <a:pt x="14698" y="1"/>
                    <a:pt x="1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;p5"/>
            <p:cNvSpPr/>
            <p:nvPr/>
          </p:nvSpPr>
          <p:spPr>
            <a:xfrm rot="8883522">
              <a:off x="1658790" y="1022099"/>
              <a:ext cx="232336" cy="274399"/>
            </a:xfrm>
            <a:custGeom>
              <a:avLst/>
              <a:gdLst/>
              <a:ahLst/>
              <a:cxnLst/>
              <a:rect l="l" t="t" r="r" b="b"/>
              <a:pathLst>
                <a:path w="20011" h="22975" extrusionOk="0">
                  <a:moveTo>
                    <a:pt x="10406" y="1"/>
                  </a:moveTo>
                  <a:cubicBezTo>
                    <a:pt x="5605" y="1"/>
                    <a:pt x="803" y="3395"/>
                    <a:pt x="803" y="10183"/>
                  </a:cubicBezTo>
                  <a:cubicBezTo>
                    <a:pt x="800" y="10017"/>
                    <a:pt x="793" y="9947"/>
                    <a:pt x="784" y="9947"/>
                  </a:cubicBezTo>
                  <a:cubicBezTo>
                    <a:pt x="739" y="9947"/>
                    <a:pt x="631" y="11534"/>
                    <a:pt x="594" y="11991"/>
                  </a:cubicBezTo>
                  <a:cubicBezTo>
                    <a:pt x="1" y="19155"/>
                    <a:pt x="5084" y="22974"/>
                    <a:pt x="10166" y="22974"/>
                  </a:cubicBezTo>
                  <a:cubicBezTo>
                    <a:pt x="14683" y="22974"/>
                    <a:pt x="19199" y="19957"/>
                    <a:pt x="19726" y="13589"/>
                  </a:cubicBezTo>
                  <a:cubicBezTo>
                    <a:pt x="19816" y="12454"/>
                    <a:pt x="19965" y="11319"/>
                    <a:pt x="20010" y="10183"/>
                  </a:cubicBezTo>
                  <a:cubicBezTo>
                    <a:pt x="20010" y="3395"/>
                    <a:pt x="15208" y="1"/>
                    <a:pt x="1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;p5"/>
            <p:cNvSpPr/>
            <p:nvPr/>
          </p:nvSpPr>
          <p:spPr>
            <a:xfrm rot="8883467">
              <a:off x="771553" y="1010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;p5"/>
            <p:cNvSpPr/>
            <p:nvPr/>
          </p:nvSpPr>
          <p:spPr>
            <a:xfrm rot="8883467">
              <a:off x="1381153" y="177234"/>
              <a:ext cx="340450" cy="238712"/>
            </a:xfrm>
            <a:custGeom>
              <a:avLst/>
              <a:gdLst/>
              <a:ahLst/>
              <a:cxnLst/>
              <a:rect l="l" t="t" r="r" b="b"/>
              <a:pathLst>
                <a:path w="30133" h="19987" extrusionOk="0">
                  <a:moveTo>
                    <a:pt x="16271" y="0"/>
                  </a:moveTo>
                  <a:cubicBezTo>
                    <a:pt x="14955" y="0"/>
                    <a:pt x="13536" y="261"/>
                    <a:pt x="12036" y="841"/>
                  </a:cubicBezTo>
                  <a:cubicBezTo>
                    <a:pt x="11484" y="1065"/>
                    <a:pt x="10916" y="1304"/>
                    <a:pt x="10364" y="1528"/>
                  </a:cubicBezTo>
                  <a:cubicBezTo>
                    <a:pt x="1" y="6716"/>
                    <a:pt x="4737" y="19986"/>
                    <a:pt x="13896" y="19986"/>
                  </a:cubicBezTo>
                  <a:cubicBezTo>
                    <a:pt x="15469" y="19986"/>
                    <a:pt x="17172" y="19595"/>
                    <a:pt x="18952" y="18704"/>
                  </a:cubicBezTo>
                  <a:cubicBezTo>
                    <a:pt x="18952" y="18719"/>
                    <a:pt x="18967" y="18734"/>
                    <a:pt x="18967" y="18749"/>
                  </a:cubicBezTo>
                  <a:cubicBezTo>
                    <a:pt x="30133" y="14430"/>
                    <a:pt x="26068" y="0"/>
                    <a:pt x="1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;p5"/>
            <p:cNvSpPr/>
            <p:nvPr/>
          </p:nvSpPr>
          <p:spPr>
            <a:xfrm rot="5400000">
              <a:off x="621082" y="2172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;p5"/>
            <p:cNvSpPr/>
            <p:nvPr/>
          </p:nvSpPr>
          <p:spPr>
            <a:xfrm rot="8883467">
              <a:off x="1775766" y="1392982"/>
              <a:ext cx="381508" cy="351183"/>
            </a:xfrm>
            <a:custGeom>
              <a:avLst/>
              <a:gdLst/>
              <a:ahLst/>
              <a:cxnLst/>
              <a:rect l="l" t="t" r="r" b="b"/>
              <a:pathLst>
                <a:path w="33767" h="29404" extrusionOk="0">
                  <a:moveTo>
                    <a:pt x="13121" y="1"/>
                  </a:moveTo>
                  <a:cubicBezTo>
                    <a:pt x="6218" y="1"/>
                    <a:pt x="0" y="7890"/>
                    <a:pt x="5589" y="15712"/>
                  </a:cubicBezTo>
                  <a:cubicBezTo>
                    <a:pt x="7142" y="17982"/>
                    <a:pt x="8905" y="20118"/>
                    <a:pt x="10533" y="22328"/>
                  </a:cubicBezTo>
                  <a:cubicBezTo>
                    <a:pt x="11862" y="24150"/>
                    <a:pt x="11175" y="23239"/>
                    <a:pt x="12579" y="25076"/>
                  </a:cubicBezTo>
                  <a:cubicBezTo>
                    <a:pt x="14900" y="28136"/>
                    <a:pt x="17786" y="29403"/>
                    <a:pt x="20547" y="29403"/>
                  </a:cubicBezTo>
                  <a:cubicBezTo>
                    <a:pt x="27559" y="29403"/>
                    <a:pt x="33767" y="21230"/>
                    <a:pt x="27873" y="13471"/>
                  </a:cubicBezTo>
                  <a:cubicBezTo>
                    <a:pt x="26663" y="11873"/>
                    <a:pt x="27291" y="12710"/>
                    <a:pt x="26006" y="10962"/>
                  </a:cubicBezTo>
                  <a:cubicBezTo>
                    <a:pt x="24423" y="8811"/>
                    <a:pt x="22720" y="6750"/>
                    <a:pt x="21212" y="4555"/>
                  </a:cubicBezTo>
                  <a:cubicBezTo>
                    <a:pt x="18914" y="1334"/>
                    <a:pt x="15960" y="1"/>
                    <a:pt x="1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;p5"/>
            <p:cNvSpPr/>
            <p:nvPr/>
          </p:nvSpPr>
          <p:spPr>
            <a:xfrm rot="5400000">
              <a:off x="1840282" y="648000"/>
              <a:ext cx="334616" cy="245094"/>
            </a:xfrm>
            <a:custGeom>
              <a:avLst/>
              <a:gdLst/>
              <a:ahLst/>
              <a:cxnLst/>
              <a:rect l="l" t="t" r="r" b="b"/>
              <a:pathLst>
                <a:path w="28618" h="19208" extrusionOk="0">
                  <a:moveTo>
                    <a:pt x="13577" y="0"/>
                  </a:moveTo>
                  <a:cubicBezTo>
                    <a:pt x="0" y="0"/>
                    <a:pt x="0" y="19208"/>
                    <a:pt x="13577" y="19208"/>
                  </a:cubicBezTo>
                  <a:lnTo>
                    <a:pt x="15041" y="19208"/>
                  </a:lnTo>
                  <a:cubicBezTo>
                    <a:pt x="28617" y="19208"/>
                    <a:pt x="28617" y="0"/>
                    <a:pt x="15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A44B8FB7-5133-2E2A-C21B-1E6A4B13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0" y="380673"/>
            <a:ext cx="8119432" cy="4435447"/>
          </a:xfrm>
          <a:prstGeom prst="rect">
            <a:avLst/>
          </a:prstGeom>
        </p:spPr>
      </p:pic>
      <p:sp>
        <p:nvSpPr>
          <p:cNvPr id="72" name="Google Shape;621;p21"/>
          <p:cNvSpPr txBox="1">
            <a:spLocks/>
          </p:cNvSpPr>
          <p:nvPr/>
        </p:nvSpPr>
        <p:spPr>
          <a:xfrm>
            <a:off x="576175" y="460321"/>
            <a:ext cx="4734000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2"/>
                </a:solidFill>
                <a:ea typeface="충북대70주년체 Bold"/>
              </a:rPr>
              <a:t>IOT 설계도</a:t>
            </a:r>
          </a:p>
        </p:txBody>
      </p:sp>
    </p:spTree>
    <p:extLst>
      <p:ext uri="{BB962C8B-B14F-4D97-AF65-F5344CB8AC3E}">
        <p14:creationId xmlns:p14="http://schemas.microsoft.com/office/powerpoint/2010/main" val="4106147180"/>
      </p:ext>
    </p:extLst>
  </p:cSld>
  <p:clrMapOvr>
    <a:masterClrMapping/>
  </p:clrMapOvr>
</p:sld>
</file>

<file path=ppt/theme/theme1.xml><?xml version="1.0" encoding="utf-8"?>
<a:theme xmlns:a="http://schemas.openxmlformats.org/drawingml/2006/main" name="0100_Colby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29FAA"/>
      </a:accent1>
      <a:accent2>
        <a:srgbClr val="F1E6E2"/>
      </a:accent2>
      <a:accent3>
        <a:srgbClr val="BEACA8"/>
      </a:accent3>
      <a:accent4>
        <a:srgbClr val="D1C5C7"/>
      </a:accent4>
      <a:accent5>
        <a:srgbClr val="888888"/>
      </a:accent5>
      <a:accent6>
        <a:srgbClr val="70788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211</Words>
  <Application>Microsoft Office PowerPoint</Application>
  <PresentationFormat>화면 슬라이드 쇼(16:9)</PresentationFormat>
  <Paragraphs>111</Paragraphs>
  <Slides>23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0100_Colby_Template_SlidesMania</vt:lpstr>
      <vt:lpstr>IOT_PROJECT 스마트 우편함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creator>user</dc:creator>
  <cp:lastModifiedBy>user</cp:lastModifiedBy>
  <cp:revision>874</cp:revision>
  <dcterms:modified xsi:type="dcterms:W3CDTF">2024-03-13T00:44:13Z</dcterms:modified>
  <cp:version/>
</cp:coreProperties>
</file>